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691" r:id="rId2"/>
    <p:sldMasterId id="2147483703" r:id="rId3"/>
    <p:sldMasterId id="2147483715" r:id="rId4"/>
    <p:sldMasterId id="2147483756" r:id="rId5"/>
    <p:sldMasterId id="2147483771" r:id="rId6"/>
    <p:sldMasterId id="2147483785" r:id="rId7"/>
    <p:sldMasterId id="2147483797" r:id="rId8"/>
  </p:sldMasterIdLst>
  <p:notesMasterIdLst>
    <p:notesMasterId r:id="rId25"/>
  </p:notesMasterIdLst>
  <p:sldIdLst>
    <p:sldId id="275" r:id="rId9"/>
    <p:sldId id="293" r:id="rId10"/>
    <p:sldId id="304" r:id="rId11"/>
    <p:sldId id="305" r:id="rId12"/>
    <p:sldId id="286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92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ans1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CCC"/>
    <a:srgbClr val="FF9999"/>
    <a:srgbClr val="00CC66"/>
    <a:srgbClr val="00B800"/>
    <a:srgbClr val="00000C"/>
    <a:srgbClr val="000066"/>
    <a:srgbClr val="590096"/>
    <a:srgbClr val="99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81" autoAdjust="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E48F8-7D3C-4464-9E41-A9BB25A3954B}" type="datetimeFigureOut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00352-7DCF-4CF9-A23F-694544A6EC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76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gov-zakaz.ru/UserFiles/tatargerb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hyperlink" Target="http://gov-zakaz.ru/UserFiles/tatargerb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hyperlink" Target="http://gov-zakaz.ru/UserFiles/tatargerb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hyperlink" Target="http://gov-zakaz.ru/UserFiles/tatargerb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hyperlink" Target="http://gov-zakaz.ru/UserFiles/tatargerb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jpe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gov-zakaz.ru/UserFiles/tatargerb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gov-zakaz.ru/UserFiles/tatargerb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gov-zakaz.ru/UserFiles/tatargerb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gov-zakaz.ru/UserFiles/tatargerb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gov-zakaz.ru/UserFiles/tatargerb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ov-zakaz.ru/UserFiles/tatargerb.jpg" TargetMode="Externa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>
              <a:defRPr sz="48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14884"/>
            <a:ext cx="9144001" cy="9286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C00000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5443" y="5497858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0" y="5286388"/>
            <a:ext cx="9144000" cy="1578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5D3913-F1F2-4E5F-BEC1-4123D8424465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Picture 2" descr="Картинка 31 из 209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0"/>
            <a:ext cx="1000132" cy="1190633"/>
          </a:xfrm>
          <a:prstGeom prst="rect">
            <a:avLst/>
          </a:prstGeom>
          <a:noFill/>
        </p:spPr>
      </p:pic>
      <p:pic>
        <p:nvPicPr>
          <p:cNvPr id="1026" name="Picture 2" descr="C:\Documents and Settings\chernositova\Рабочий стол\КАТЯ\Л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143644"/>
            <a:ext cx="571496" cy="5714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71BE-1A49-4066-AA17-002E99736D22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D961B-6F0C-4E13-9202-BF9B874B85F9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799B0-A60C-4FF8-949C-CD73F3651A7B}" type="datetime1">
              <a:rPr lang="ru-RU" smtClean="0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14688" y="6232525"/>
            <a:ext cx="497205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6263" y="6232525"/>
            <a:ext cx="8763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1080E-5661-49D5-BC71-76D82364BF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E25E29-8DAA-48C9-B7B2-54B0816AA120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>
              <a:defRPr sz="48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14884"/>
            <a:ext cx="9144001" cy="9286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C00000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5443" y="5497858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0" y="5286388"/>
            <a:ext cx="9144000" cy="1578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A165CC-5193-46EC-9AB8-5DE211735626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Picture 2" descr="Картинка 31 из 20928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0"/>
            <a:ext cx="1000132" cy="1190633"/>
          </a:xfrm>
          <a:prstGeom prst="rect">
            <a:avLst/>
          </a:prstGeom>
          <a:noFill/>
        </p:spPr>
      </p:pic>
      <p:pic>
        <p:nvPicPr>
          <p:cNvPr id="1026" name="Picture 2" descr="C:\Documents and Settings\chernositova\Рабочий стол\КАТЯ\Лого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143644"/>
            <a:ext cx="571496" cy="5714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93029D3D-EB5D-4BEF-BEDC-3BC3ADC72A51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428628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pic>
        <p:nvPicPr>
          <p:cNvPr id="8" name="Picture 2" descr="C:\Documents and Settings\chernositova\Рабочий стол\КАТЯ\Лого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357950"/>
            <a:ext cx="357190" cy="357190"/>
          </a:xfrm>
          <a:prstGeom prst="rect">
            <a:avLst/>
          </a:prstGeom>
          <a:noFill/>
        </p:spPr>
      </p:pic>
      <p:pic>
        <p:nvPicPr>
          <p:cNvPr id="9" name="Picture 2" descr="Картинка 31 из 20928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0"/>
            <a:ext cx="785786" cy="93545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A3D010E4-B4F9-4113-8141-9B2782BBCC0E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2D67DD6-3F6E-4E89-9669-431B6E5BBB62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ABC1DA0-77CB-420A-9127-6DBFBA0CE9DF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EAF0BDCF-F3D8-40D0-8B3C-A653417C3603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406BAA89-EE15-42BC-B39D-946887B17CAC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B3EB5-D040-4994-816A-4692C16DABE4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E09B9005-3AFA-4F81-AEEF-90AB9347ABA1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214290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AC1EFB-B3CB-4134-BFBE-02F01B66E4FC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C0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113086B-2950-4F90-97AC-02546A246E0F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422310EA-22F1-4832-9CA2-6F6E587D4D91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>
              <a:defRPr sz="48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14884"/>
            <a:ext cx="9144001" cy="9286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C00000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5443" y="5497858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0" y="5286388"/>
            <a:ext cx="9144000" cy="1578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08F35C-D12F-40D3-A284-376F8E74DC71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Picture 2" descr="Картинка 31 из 20928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0"/>
            <a:ext cx="1000132" cy="1190633"/>
          </a:xfrm>
          <a:prstGeom prst="rect">
            <a:avLst/>
          </a:prstGeom>
          <a:noFill/>
        </p:spPr>
      </p:pic>
      <p:pic>
        <p:nvPicPr>
          <p:cNvPr id="1026" name="Picture 2" descr="C:\Documents and Settings\chernositova\Рабочий стол\КАТЯ\Лого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143644"/>
            <a:ext cx="571496" cy="5714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BF761B1-DF6F-423B-9D68-344DEB3E2AE0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428628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pic>
        <p:nvPicPr>
          <p:cNvPr id="8" name="Picture 2" descr="C:\Documents and Settings\chernositova\Рабочий стол\КАТЯ\Лого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357950"/>
            <a:ext cx="357190" cy="357190"/>
          </a:xfrm>
          <a:prstGeom prst="rect">
            <a:avLst/>
          </a:prstGeom>
          <a:noFill/>
        </p:spPr>
      </p:pic>
      <p:pic>
        <p:nvPicPr>
          <p:cNvPr id="9" name="Picture 2" descr="Картинка 31 из 20928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0"/>
            <a:ext cx="785786" cy="93545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A896EA26-FE7C-4A86-A2FE-9C654B144D8C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41CDC29D-4B86-48CF-B968-FD3359DA1DB1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6F6E51A-8942-4A16-8AE8-5B53FAFF52B6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896511A-F3AE-4093-B3F3-82AE85CE7CAB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05E5EAC-BF74-4F95-B825-A835831EC43C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77F6A81-A32F-4D78-8D08-1043C6E9CD33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AFD86B1B-DB30-409D-BABD-57FE87D25B3A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214290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FBC380-AC96-4F36-A4D4-A4D4FF62009B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C0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EB7F735-0F02-4D74-ACCF-E4F691D0D898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E80DEF06-C3CA-406B-9156-FDF883BA01F0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002588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>
              <a:defRPr sz="48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14884"/>
            <a:ext cx="9144001" cy="9286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C00000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5443" y="5497858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0" y="5286388"/>
            <a:ext cx="9144000" cy="1578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246E31-D90E-46B5-AEF0-6AFB46B90562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Picture 2" descr="Картинка 31 из 20928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0"/>
            <a:ext cx="1000132" cy="1190633"/>
          </a:xfrm>
          <a:prstGeom prst="rect">
            <a:avLst/>
          </a:prstGeom>
          <a:noFill/>
        </p:spPr>
      </p:pic>
      <p:pic>
        <p:nvPicPr>
          <p:cNvPr id="1026" name="Picture 2" descr="C:\Documents and Settings\chernositova\Рабочий стол\КАТЯ\Лого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143644"/>
            <a:ext cx="571496" cy="5714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D8C59F8-416D-48CC-847F-A1F2EA1FBC63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428628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pic>
        <p:nvPicPr>
          <p:cNvPr id="8" name="Picture 2" descr="C:\Documents and Settings\chernositova\Рабочий стол\КАТЯ\Лого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357950"/>
            <a:ext cx="357190" cy="357190"/>
          </a:xfrm>
          <a:prstGeom prst="rect">
            <a:avLst/>
          </a:prstGeom>
          <a:noFill/>
        </p:spPr>
      </p:pic>
      <p:pic>
        <p:nvPicPr>
          <p:cNvPr id="9" name="Picture 2" descr="Картинка 31 из 20928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0"/>
            <a:ext cx="785786" cy="93545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DE888E3C-EAD5-4460-8287-BDCB08FC01EF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D70D3F8-23FC-45E2-AFA7-FF522EBB0BD1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DB1D81E9-64D8-4A8E-BC10-6899168211EF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49FA488B-C980-469E-A2AF-CC639B7C2526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29A06-1620-448A-A18A-F3E227C2D222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428628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accent2"/>
                </a:solidFill>
                <a:effectLst/>
                <a:latin typeface="+mn-lt"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pic>
        <p:nvPicPr>
          <p:cNvPr id="8" name="Picture 2" descr="C:\Documents and Settings\chernositova\Рабочий стол\КАТЯ\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357950"/>
            <a:ext cx="357190" cy="357190"/>
          </a:xfrm>
          <a:prstGeom prst="rect">
            <a:avLst/>
          </a:prstGeom>
          <a:noFill/>
        </p:spPr>
      </p:pic>
      <p:pic>
        <p:nvPicPr>
          <p:cNvPr id="9" name="Picture 2" descr="Картинка 31 из 209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0"/>
            <a:ext cx="785786" cy="93545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6408C65-2EF2-4D5B-A2B8-553726B45988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CB5DECB-490C-4538-B6DA-D80FE2EFA284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214290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EB9E1E-BAC0-49EE-A7D2-22BB3132BC3B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C0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550BF1D-2758-42A8-BF51-72656724B2E2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85FBCA3F-F3F6-4479-A84A-F0625FF1510A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>
              <a:defRPr sz="48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14884"/>
            <a:ext cx="9144001" cy="9286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C00000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5443" y="5497858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0" y="5286388"/>
            <a:ext cx="9144000" cy="1578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DE7A15-431B-4CF1-BC88-A6F82FB5D67B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Picture 2" descr="Картинка 31 из 20928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0"/>
            <a:ext cx="1000132" cy="1190633"/>
          </a:xfrm>
          <a:prstGeom prst="rect">
            <a:avLst/>
          </a:prstGeom>
          <a:noFill/>
        </p:spPr>
      </p:pic>
      <p:pic>
        <p:nvPicPr>
          <p:cNvPr id="1026" name="Picture 2" descr="C:\Documents and Settings\chernositova\Рабочий стол\КАТЯ\Лого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143644"/>
            <a:ext cx="571496" cy="5714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D651CC5-DB06-4990-B70A-7102CA4026FC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428628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pic>
        <p:nvPicPr>
          <p:cNvPr id="8" name="Picture 2" descr="C:\Documents and Settings\chernositova\Рабочий стол\КАТЯ\Лого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357950"/>
            <a:ext cx="357190" cy="357190"/>
          </a:xfrm>
          <a:prstGeom prst="rect">
            <a:avLst/>
          </a:prstGeom>
          <a:noFill/>
        </p:spPr>
      </p:pic>
      <p:pic>
        <p:nvPicPr>
          <p:cNvPr id="9" name="Picture 2" descr="Картинка 31 из 20928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0"/>
            <a:ext cx="785786" cy="93545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68361C2-5BEA-47BF-B435-3EE8D2980635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1594EA3-5C6C-4056-B05E-AE7BD59CC717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AF452207-2055-4126-9520-A99CDF7AE7FC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CFD0-998F-420F-9455-5F29B037C36F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8449F80-E787-425D-B3A3-527E6D724067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203F84D-E355-4D4F-AB07-12B2BB6CC5C0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4118B6-B76B-450C-90A5-92CDBD70164E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214290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5C36F4-41B3-4CC9-9678-3D2D1DA8AFC2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C0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13266F5-9617-473D-BC5C-B3612BC30F5B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67311F9-1DFE-4E2E-BB3D-95825D3CF1ED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250A94-4399-403E-A86B-867F0CC4F9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3DD767-B6CB-49EA-A1D2-5A10B3A8D606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241D56-DA20-49B8-BB76-B050DF805E75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0897EB-F3CC-430E-9C8A-085A8863E52F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4CA29F-9DB5-4168-AB77-C2EE9CE123E3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B474D-FD3D-4392-A18C-EF8386388A28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BCC08C-77F7-4A08-B5D3-444D93E984EE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6E8FDD-D360-404D-8FE0-D2A4C7C2BE75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FD3826-892E-42B4-B11E-940E45CA8792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D07E85-9ECC-4A4A-AB21-4CDC2A992CB9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143644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655C28-3605-496E-9FB8-2D9E95F917B8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39017F-24D6-49BD-BE18-8941A6FDBC57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BE1EE1-CE23-41C3-ADC0-7EE4A54E1C72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14688" y="6232525"/>
            <a:ext cx="497205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6263" y="6232525"/>
            <a:ext cx="8763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BDA7A6-472B-45EA-9488-1278CECA34AA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BDD383-CC3D-4ED3-9EB5-004F89978056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8203F-135F-4516-B8B4-5E74E2829647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AC6AD1-E2CC-4661-B873-58D902C083E0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281C0E-17D4-43BF-8C35-B78247689840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4CBC12-F531-4A60-82B8-B75DBDB67B57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E280AF-D530-4639-A1A5-E7D05494DDB0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9FA8F2-F700-4F37-9D6B-A1834BB8C0BF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4ACB82-639E-4F67-AD7D-EFB05BDD1F0B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65E21-FFF0-4AA9-BDC3-F392AC6EEE56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F7FC7A-1581-4A6C-965B-755E752148EF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28EFF8-3EB6-4A36-B2CF-BF82D7EE8E7A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FFE90E-3E44-4C3A-8342-24125F32949E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A3C889-1BFD-4561-9AF2-11C511C9FE68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2A05AB-17D8-4A24-AA9A-E3044582E0DB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3210D9-EDDC-43FA-8E26-86BD0F39E002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16E1B8-2EA6-40F5-BA2B-B516BC382CAC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D61029-F609-4499-8124-D39E428917D3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3279DAB-A4AA-407E-BBCD-EC2FF010A43D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127EC1-F101-4D23-B5B9-A144FBDFD241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A036DB-DCA8-468F-808E-8BFABF5410FB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EB0D45-C56D-47C5-8ED2-18C7669F37CB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3" descr="герб РТ осн цвет 12см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73C33CA7-088C-481D-9D8A-4C218422DE28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 bwMode="gray">
          <a:xfrm>
            <a:off x="8242204" y="6143644"/>
            <a:ext cx="758952" cy="758952"/>
          </a:xfrm>
          <a:prstGeom prst="ellipse">
            <a:avLst/>
          </a:prstGeom>
          <a:gradFill flip="none" rotWithShape="1">
            <a:gsLst>
              <a:gs pos="32000">
                <a:srgbClr val="BCEEBC"/>
              </a:gs>
              <a:gs pos="55000">
                <a:schemeClr val="bg1"/>
              </a:gs>
              <a:gs pos="7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8434826" y="6333364"/>
            <a:ext cx="384048" cy="38404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C4E29B09-BC33-47CE-8450-A3B74D8DC59F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 bwMode="gray">
          <a:xfrm>
            <a:off x="8242204" y="6143644"/>
            <a:ext cx="758952" cy="758952"/>
          </a:xfrm>
          <a:prstGeom prst="ellipse">
            <a:avLst/>
          </a:prstGeom>
          <a:gradFill flip="none" rotWithShape="1">
            <a:gsLst>
              <a:gs pos="32000">
                <a:srgbClr val="BCEEBC"/>
              </a:gs>
              <a:gs pos="55000">
                <a:schemeClr val="bg1"/>
              </a:gs>
              <a:gs pos="7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8434826" y="6333364"/>
            <a:ext cx="384048" cy="38404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19D6C-DCAC-4DEE-94CD-F59248B2C53F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EB266"/>
                </a:solidFill>
              </a:defRPr>
            </a:lvl1pPr>
            <a:extLst/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Picture 2" descr="Картинка 31 из 209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6" y="0"/>
            <a:ext cx="700112" cy="8334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478D18C5-30A1-457C-9422-5B198146DFE5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 bwMode="gray">
          <a:xfrm>
            <a:off x="8242204" y="6143644"/>
            <a:ext cx="758952" cy="758952"/>
          </a:xfrm>
          <a:prstGeom prst="ellipse">
            <a:avLst/>
          </a:prstGeom>
          <a:gradFill flip="none" rotWithShape="1">
            <a:gsLst>
              <a:gs pos="32000">
                <a:srgbClr val="BCEEBC"/>
              </a:gs>
              <a:gs pos="55000">
                <a:schemeClr val="bg1"/>
              </a:gs>
              <a:gs pos="7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8434826" y="6333364"/>
            <a:ext cx="384048" cy="38404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49104CA0-699D-44E1-9761-A7564940C364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 bwMode="gray">
          <a:xfrm>
            <a:off x="8242204" y="6143644"/>
            <a:ext cx="758952" cy="758952"/>
          </a:xfrm>
          <a:prstGeom prst="ellipse">
            <a:avLst/>
          </a:prstGeom>
          <a:gradFill flip="none" rotWithShape="1">
            <a:gsLst>
              <a:gs pos="32000">
                <a:srgbClr val="BCEEBC"/>
              </a:gs>
              <a:gs pos="55000">
                <a:schemeClr val="bg1"/>
              </a:gs>
              <a:gs pos="7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8434826" y="6333364"/>
            <a:ext cx="384048" cy="38404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C724F202-E301-4A29-853E-9924B61AD77C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 bwMode="gray">
          <a:xfrm>
            <a:off x="8242204" y="6143644"/>
            <a:ext cx="758952" cy="758952"/>
          </a:xfrm>
          <a:prstGeom prst="ellipse">
            <a:avLst/>
          </a:prstGeom>
          <a:gradFill flip="none" rotWithShape="1">
            <a:gsLst>
              <a:gs pos="32000">
                <a:srgbClr val="BCEEBC"/>
              </a:gs>
              <a:gs pos="55000">
                <a:schemeClr val="bg1"/>
              </a:gs>
              <a:gs pos="7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8434826" y="6333364"/>
            <a:ext cx="384048" cy="38404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81E5795D-08D8-498C-9A9C-B9FD4D5C3225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 bwMode="gray">
          <a:xfrm>
            <a:off x="8242204" y="6143644"/>
            <a:ext cx="758952" cy="758952"/>
          </a:xfrm>
          <a:prstGeom prst="ellipse">
            <a:avLst/>
          </a:prstGeom>
          <a:gradFill flip="none" rotWithShape="1">
            <a:gsLst>
              <a:gs pos="32000">
                <a:srgbClr val="BCEEBC"/>
              </a:gs>
              <a:gs pos="55000">
                <a:schemeClr val="bg1"/>
              </a:gs>
              <a:gs pos="7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8434826" y="6333364"/>
            <a:ext cx="384048" cy="38404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791A99A3-A4DD-40FD-A922-73E794298502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 bwMode="gray">
          <a:xfrm>
            <a:off x="8242204" y="6143644"/>
            <a:ext cx="758952" cy="758952"/>
          </a:xfrm>
          <a:prstGeom prst="ellipse">
            <a:avLst/>
          </a:prstGeom>
          <a:gradFill flip="none" rotWithShape="1">
            <a:gsLst>
              <a:gs pos="32000">
                <a:srgbClr val="BCEEBC"/>
              </a:gs>
              <a:gs pos="55000">
                <a:schemeClr val="bg1"/>
              </a:gs>
              <a:gs pos="7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8434826" y="6333364"/>
            <a:ext cx="384048" cy="38404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908311D1-0B7E-47C6-ACD3-02B016567C2B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 bwMode="gray">
          <a:xfrm>
            <a:off x="8242204" y="6143644"/>
            <a:ext cx="758952" cy="758952"/>
          </a:xfrm>
          <a:prstGeom prst="ellipse">
            <a:avLst/>
          </a:prstGeom>
          <a:gradFill flip="none" rotWithShape="1">
            <a:gsLst>
              <a:gs pos="32000">
                <a:srgbClr val="BCEEBC"/>
              </a:gs>
              <a:gs pos="55000">
                <a:schemeClr val="bg1"/>
              </a:gs>
              <a:gs pos="7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8434826" y="6333364"/>
            <a:ext cx="384048" cy="38404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DAA8-C1F2-47F9-9A3C-C7551F5588E8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74700-1279-4532-A3C8-DDE0F9EE7E9C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5F6CA-A86B-4505-999A-6E92CD55490C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48EA6-C920-427D-8842-B476C9CD4B9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46D5-2061-4B2A-8BA9-B5170391213F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5CC8-54AF-4745-BE6F-B5D50815E72B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CBDE6-EFCA-4D6F-A0B5-34CA47C4AA73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4767-6099-4E88-AE65-0E6BD5648DC6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A65D58D-7C99-47A9-A682-D66069CC307C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E368-C850-48AA-808D-F5740B377246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3AB3-3715-4619-99A4-7F63D8DFE606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DCCD7-5E39-46C5-93F7-0DB669747818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35EFE-9A8D-4F9E-A6B5-76E61AA3EB31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233F2-4EAC-4952-A454-D6A92C41CE70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05990-07EE-4F17-BD19-CB65131E624B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142E1-CBF1-42CF-94DA-401C98E797F8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05990-07EE-4F17-BD19-CB65131E624B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163E1-55D2-4645-9184-351764A03CC6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86135-A656-4873-9AE6-5B94DB58E0BE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DAEC0-51CF-45BE-AB0A-4379DDCA8F5A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5103-0FD8-4DD6-85F4-4E6A52C04F0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2F0C8-77CE-4D4A-B81B-18F275BA69F8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12D4-F25D-40F1-A70E-E530C72BE5A7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5153D-A246-4FBB-9CA1-EF066BC0DFEB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D961B-6F0C-4E13-9202-BF9B874B85F9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7B0AE-075D-4218-98D2-D751CDB78D93}" type="datetime1">
              <a:rPr lang="ru-RU" smtClean="0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14688" y="6232525"/>
            <a:ext cx="497205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6263" y="6232525"/>
            <a:ext cx="8763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1080E-5661-49D5-BC71-76D82364BF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219E72-FBC1-475F-8B07-08016885A9DB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214290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4503D8-E166-4E7A-B604-5AC3A26FB150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C0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B3526-D1B0-4E97-86C7-B00D00B3035A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74700-1279-4532-A3C8-DDE0F9EE7E9C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CC2F3-018F-4AE7-AE0D-F2B023AD4CB0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48EA6-C920-427D-8842-B476C9CD4B9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EEAA6-26A9-42A5-9977-5A3F18463A2C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5CC8-54AF-4745-BE6F-B5D50815E72B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015B-7F7B-4F3B-9B27-028F0D35A073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4767-6099-4E88-AE65-0E6BD5648DC6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2BA5A-431D-4005-B776-64C1D75E02F5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3AB3-3715-4619-99A4-7F63D8DFE606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37EB1-ABFC-4717-BA16-70F313592547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35EFE-9A8D-4F9E-A6B5-76E61AA3EB31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C98C8-7909-44A5-98A9-8179117C93A7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05990-07EE-4F17-BD19-CB65131E624B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9C125-B406-4A56-992E-586F379740EE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86135-A656-4873-9AE6-5B94DB58E0BE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CB394-1D01-4AFC-A5B5-D5E36CBD7C6A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5103-0FD8-4DD6-85F4-4E6A52C04F0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EDD30-5340-4B2F-AD7E-AD04F12DE20F}" type="datetime1">
              <a:rPr lang="ru-RU" smtClean="0"/>
              <a:pPr>
                <a:defRPr/>
              </a:pPr>
              <a:t>22.03.2016</a:t>
            </a:fld>
            <a:endParaRPr lang="de-A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944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12D4-F25D-40F1-A70E-E530C72BE5A7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hyperlink" Target="http://gov-zakaz.ru/UserFiles/tatargerb.jpg" TargetMode="Externa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http://gov-zakaz.ru/UserFiles/tatargerb.jp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74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image" Target="../media/image8.jpe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40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image" Target="../media/image9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9.gif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image" Target="../media/image12.gif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hyperlink" Target="http://gov-zakaz.ru/UserFiles/tatargerb.jpg" TargetMode="Externa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hyperlink" Target="http://gov-zakaz.ru/UserFiles/tatargerb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C00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68D3DE-A84D-4A84-ABE3-14DED682EF43}" type="datetime1">
              <a:rPr lang="ru-RU" smtClean="0"/>
              <a:pPr/>
              <a:t>22.03.2016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B1CE96-5755-4660-8023-93F017E15A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2" descr="C:\Documents and Settings\chernositova\Рабочий стол\КАТЯ\Лого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4" y="6357950"/>
            <a:ext cx="357190" cy="35719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rgbClr val="0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Картинка 31 из 20928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2" y="-71462"/>
            <a:ext cx="785786" cy="935459"/>
          </a:xfrm>
          <a:prstGeom prst="rect">
            <a:avLst/>
          </a:prstGeom>
          <a:noFill/>
        </p:spPr>
      </p:pic>
      <p:grpSp>
        <p:nvGrpSpPr>
          <p:cNvPr id="2" name="Группа 19"/>
          <p:cNvGrpSpPr/>
          <p:nvPr/>
        </p:nvGrpSpPr>
        <p:grpSpPr>
          <a:xfrm>
            <a:off x="-31" y="857232"/>
            <a:ext cx="9144031" cy="6000768"/>
            <a:chOff x="-31" y="-24"/>
            <a:chExt cx="9144031" cy="6858024"/>
          </a:xfrm>
        </p:grpSpPr>
        <p:sp>
          <p:nvSpPr>
            <p:cNvPr id="17" name="Равнобедренный треугольник 16"/>
            <p:cNvSpPr/>
            <p:nvPr userDrawn="1"/>
          </p:nvSpPr>
          <p:spPr>
            <a:xfrm>
              <a:off x="0" y="0"/>
              <a:ext cx="9144000" cy="6858000"/>
            </a:xfrm>
            <a:prstGeom prst="triangle">
              <a:avLst>
                <a:gd name="adj" fmla="val 0"/>
              </a:avLst>
            </a:prstGeom>
            <a:solidFill>
              <a:srgbClr val="CD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 userDrawn="1"/>
          </p:nvSpPr>
          <p:spPr>
            <a:xfrm rot="10800000">
              <a:off x="-31" y="-24"/>
              <a:ext cx="9144000" cy="6858000"/>
            </a:xfrm>
            <a:prstGeom prst="triangle">
              <a:avLst>
                <a:gd name="adj" fmla="val 0"/>
              </a:avLst>
            </a:prstGeom>
            <a:solidFill>
              <a:srgbClr val="CDE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C00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Documents and Settings\chernositova\Рабочий стол\КАТЯ\Лого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4" y="6357950"/>
            <a:ext cx="357190" cy="35719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rgbClr val="0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142844" y="571480"/>
            <a:ext cx="8950455" cy="5643602"/>
            <a:chOff x="214282" y="857232"/>
            <a:chExt cx="8739057" cy="5643602"/>
          </a:xfrm>
        </p:grpSpPr>
        <p:grpSp>
          <p:nvGrpSpPr>
            <p:cNvPr id="3" name="Группа 19"/>
            <p:cNvGrpSpPr/>
            <p:nvPr userDrawn="1"/>
          </p:nvGrpSpPr>
          <p:grpSpPr>
            <a:xfrm>
              <a:off x="214282" y="921152"/>
              <a:ext cx="8739057" cy="5579682"/>
              <a:chOff x="214282" y="921152"/>
              <a:chExt cx="8739057" cy="5579682"/>
            </a:xfrm>
          </p:grpSpPr>
          <p:pic>
            <p:nvPicPr>
              <p:cNvPr id="16" name="Рисунок 15" descr="Карта мира.bmp"/>
              <p:cNvPicPr>
                <a:picLocks noChangeAspect="1"/>
              </p:cNvPicPr>
              <p:nvPr userDrawn="1"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14282" y="921152"/>
                <a:ext cx="8686701" cy="5436806"/>
              </a:xfrm>
              <a:prstGeom prst="rect">
                <a:avLst/>
              </a:prstGeom>
            </p:spPr>
          </p:pic>
          <p:sp>
            <p:nvSpPr>
              <p:cNvPr id="18" name="Прямоугольник 17"/>
              <p:cNvSpPr/>
              <p:nvPr userDrawn="1"/>
            </p:nvSpPr>
            <p:spPr>
              <a:xfrm>
                <a:off x="8096115" y="6072206"/>
                <a:ext cx="857224" cy="42862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2" name="Прямоугольник 21"/>
            <p:cNvSpPr/>
            <p:nvPr userDrawn="1"/>
          </p:nvSpPr>
          <p:spPr>
            <a:xfrm>
              <a:off x="285720" y="928670"/>
              <a:ext cx="1071570" cy="71438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121041" y="857232"/>
              <a:ext cx="928694" cy="50006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1" name="Picture 2" descr="Картинка 31 из 20928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85786" cy="935459"/>
          </a:xfrm>
          <a:prstGeom prst="rect">
            <a:avLst/>
          </a:prstGeom>
          <a:noFill/>
        </p:spPr>
      </p:pic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C00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Documents and Settings\chernositova\Рабочий стол\КАТЯ\Лого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2844" y="6357950"/>
            <a:ext cx="357190" cy="35719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rgbClr val="0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358314" cy="6858000"/>
            <a:chOff x="0" y="0"/>
            <a:chExt cx="9358314" cy="6858001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6453189"/>
              <a:ext cx="9144000" cy="404812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0"/>
              <a:ext cx="9358314" cy="6786582"/>
              <a:chOff x="0" y="0"/>
              <a:chExt cx="5895" cy="4275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19"/>
              </a:xfrm>
              <a:prstGeom prst="rect">
                <a:avLst/>
              </a:prstGeom>
              <a:solidFill>
                <a:srgbClr val="E0E0E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0" y="618"/>
                <a:ext cx="5760" cy="3356"/>
              </a:xfrm>
              <a:prstGeom prst="rect">
                <a:avLst/>
              </a:prstGeom>
              <a:solidFill>
                <a:srgbClr val="E0E0E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158" y="318"/>
                <a:ext cx="5602" cy="0"/>
              </a:xfrm>
              <a:prstGeom prst="line">
                <a:avLst/>
              </a:prstGeom>
              <a:noFill/>
              <a:ln w="25400">
                <a:solidFill>
                  <a:srgbClr val="E0E0E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158" y="391"/>
                <a:ext cx="0" cy="367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158" y="318"/>
                <a:ext cx="0" cy="300"/>
              </a:xfrm>
              <a:prstGeom prst="line">
                <a:avLst/>
              </a:prstGeom>
              <a:noFill/>
              <a:ln w="25400">
                <a:solidFill>
                  <a:srgbClr val="E0E0E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156" y="3968"/>
                <a:ext cx="228" cy="2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8" y="232"/>
                  </a:cxn>
                </a:cxnLst>
                <a:rect l="0" t="0" r="r" b="b"/>
                <a:pathLst>
                  <a:path w="228" h="232">
                    <a:moveTo>
                      <a:pt x="0" y="0"/>
                    </a:moveTo>
                    <a:cubicBezTo>
                      <a:pt x="0" y="172"/>
                      <a:pt x="165" y="227"/>
                      <a:pt x="228" y="232"/>
                    </a:cubicBezTo>
                  </a:path>
                </a:pathLst>
              </a:custGeom>
              <a:noFill/>
              <a:ln w="254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385" y="4201"/>
                <a:ext cx="5375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4815" y="4140"/>
                <a:ext cx="855" cy="135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4770" y="4130"/>
                <a:ext cx="1125" cy="14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900" b="1" u="none" cap="all" dirty="0">
                    <a:solidFill>
                      <a:schemeClr val="bg1"/>
                    </a:solidFill>
                  </a:rPr>
                  <a:t>WWW.</a:t>
                </a:r>
                <a:r>
                  <a:rPr lang="de-DE" sz="900" b="1" u="none" cap="all" dirty="0">
                    <a:solidFill>
                      <a:schemeClr val="bg1"/>
                    </a:solidFill>
                  </a:rPr>
                  <a:t>mert.tatar.ru</a:t>
                </a:r>
              </a:p>
            </p:txBody>
          </p:sp>
        </p:grpSp>
      </p:grpSp>
      <p:pic>
        <p:nvPicPr>
          <p:cNvPr id="22" name="Рисунок 10" descr="http://project.tatar.ru/sites/mert/DocLib/Лого%20250х250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408115" y="6572272"/>
            <a:ext cx="235719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 descr="C:\Documents and Settings\chernositova\Рабочий стол\КАТЯ\герб РТ.gif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8143901" y="214290"/>
            <a:ext cx="642942" cy="6429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  <p:sldLayoutId id="2147483750" r:id="rId35"/>
    <p:sldLayoutId id="2147483751" r:id="rId36"/>
    <p:sldLayoutId id="2147483752" r:id="rId37"/>
    <p:sldLayoutId id="2147483753" r:id="rId38"/>
    <p:sldLayoutId id="2147483754" r:id="rId39"/>
    <p:sldLayoutId id="2147483755" r:id="rId4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6453188"/>
              <a:ext cx="9144000" cy="404812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1" cy="188913"/>
            </a:xfrm>
            <a:prstGeom prst="rect">
              <a:avLst/>
            </a:prstGeom>
            <a:solidFill>
              <a:srgbClr val="E0E0E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0" y="981078"/>
              <a:ext cx="9144001" cy="5327665"/>
            </a:xfrm>
            <a:prstGeom prst="rect">
              <a:avLst/>
            </a:prstGeom>
            <a:solidFill>
              <a:srgbClr val="E0E0E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 bwMode="auto">
            <a:xfrm>
              <a:off x="0" y="6643710"/>
              <a:ext cx="9144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2" name="Рисунок 10" descr="http://project.tatar.ru/sites/mert/DocLib/Лого%20250х250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408115" y="6572272"/>
              <a:ext cx="235719" cy="214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Прямая соединительная линия 23"/>
            <p:cNvCxnSpPr/>
            <p:nvPr/>
          </p:nvCxnSpPr>
          <p:spPr bwMode="auto">
            <a:xfrm>
              <a:off x="0" y="571480"/>
              <a:ext cx="9144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4577" name="Picture 1" descr="C:\Documents and Settings\chernositova\Рабочий стол\КАТЯ\герб РТ.gi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43372" y="142876"/>
              <a:ext cx="857256" cy="857256"/>
            </a:xfrm>
            <a:prstGeom prst="rect">
              <a:avLst/>
            </a:prstGeom>
            <a:noFill/>
          </p:spPr>
        </p:pic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7643802" y="6556398"/>
              <a:ext cx="1500198" cy="230188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900" b="1" u="none" cap="all" dirty="0">
                  <a:solidFill>
                    <a:schemeClr val="bg1"/>
                  </a:solidFill>
                </a:rPr>
                <a:t>WWW.</a:t>
              </a:r>
              <a:r>
                <a:rPr lang="de-DE" sz="900" b="1" u="none" cap="all" dirty="0">
                  <a:solidFill>
                    <a:schemeClr val="bg1"/>
                  </a:solidFill>
                </a:rPr>
                <a:t>mert.tatar.ru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 bwMode="auto">
          <a:xfrm rot="10800000">
            <a:off x="0" y="569891"/>
            <a:ext cx="9144000" cy="1588"/>
          </a:xfrm>
          <a:prstGeom prst="line">
            <a:avLst/>
          </a:prstGeom>
          <a:noFill/>
          <a:ln w="25400">
            <a:solidFill>
              <a:srgbClr val="E0E0E0"/>
            </a:solidFill>
            <a:round/>
            <a:headEnd/>
            <a:tailEnd/>
          </a:ln>
          <a:effectLst/>
        </p:spPr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3399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1" cy="188913"/>
          </a:xfrm>
          <a:prstGeom prst="rect">
            <a:avLst/>
          </a:prstGeom>
          <a:solidFill>
            <a:srgbClr val="E0E0E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981078"/>
            <a:ext cx="9144001" cy="5327665"/>
          </a:xfrm>
          <a:prstGeom prst="rect">
            <a:avLst/>
          </a:prstGeom>
          <a:solidFill>
            <a:srgbClr val="E0E0E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>
            <a:off x="0" y="6643710"/>
            <a:ext cx="9144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Рисунок 10" descr="http://project.tatar.ru/sites/mert/DocLib/Лого%20250х25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08115" y="6572272"/>
            <a:ext cx="235719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643802" y="6556398"/>
            <a:ext cx="1500198" cy="230188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 u="none" cap="all" dirty="0">
                <a:solidFill>
                  <a:schemeClr val="bg1"/>
                </a:solidFill>
              </a:rPr>
              <a:t>WWW.</a:t>
            </a:r>
            <a:r>
              <a:rPr lang="de-DE" sz="900" b="1" u="none" cap="all" dirty="0">
                <a:solidFill>
                  <a:schemeClr val="bg1"/>
                </a:solidFill>
              </a:rPr>
              <a:t>mert.tatar.ru</a:t>
            </a:r>
          </a:p>
        </p:txBody>
      </p:sp>
      <p:pic>
        <p:nvPicPr>
          <p:cNvPr id="11" name="Picture 1" descr="C:\Documents and Settings\chernositova\Рабочий стол\КАТЯ\герб РТ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72133" y="142853"/>
            <a:ext cx="857255" cy="857255"/>
          </a:xfrm>
          <a:prstGeom prst="rect">
            <a:avLst/>
          </a:prstGeom>
          <a:noFill/>
        </p:spPr>
      </p:pic>
      <p:pic>
        <p:nvPicPr>
          <p:cNvPr id="27649" name="Picture 1" descr="C:\Documents and Settings\chernositova\Рабочий стол\КАТЯ\флаг РТ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71736" y="214290"/>
            <a:ext cx="1428760" cy="785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Картинка 31 из 20928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2" y="-71462"/>
            <a:ext cx="785786" cy="935459"/>
          </a:xfrm>
          <a:prstGeom prst="rect">
            <a:avLst/>
          </a:prstGeom>
          <a:noFill/>
        </p:spPr>
      </p:pic>
      <p:grpSp>
        <p:nvGrpSpPr>
          <p:cNvPr id="2" name="Группа 19"/>
          <p:cNvGrpSpPr/>
          <p:nvPr/>
        </p:nvGrpSpPr>
        <p:grpSpPr>
          <a:xfrm>
            <a:off x="-31" y="857232"/>
            <a:ext cx="9144031" cy="6000768"/>
            <a:chOff x="-31" y="-24"/>
            <a:chExt cx="9144031" cy="6858024"/>
          </a:xfrm>
        </p:grpSpPr>
        <p:sp>
          <p:nvSpPr>
            <p:cNvPr id="17" name="Равнобедренный треугольник 16"/>
            <p:cNvSpPr/>
            <p:nvPr userDrawn="1"/>
          </p:nvSpPr>
          <p:spPr>
            <a:xfrm>
              <a:off x="0" y="0"/>
              <a:ext cx="9144000" cy="6858000"/>
            </a:xfrm>
            <a:prstGeom prst="triangle">
              <a:avLst>
                <a:gd name="adj" fmla="val 0"/>
              </a:avLst>
            </a:prstGeom>
            <a:solidFill>
              <a:srgbClr val="CD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Равнобедренный треугольник 18"/>
            <p:cNvSpPr/>
            <p:nvPr userDrawn="1"/>
          </p:nvSpPr>
          <p:spPr>
            <a:xfrm rot="10800000">
              <a:off x="-31" y="-24"/>
              <a:ext cx="9144000" cy="6858000"/>
            </a:xfrm>
            <a:prstGeom prst="triangle">
              <a:avLst>
                <a:gd name="adj" fmla="val 0"/>
              </a:avLst>
            </a:prstGeom>
            <a:solidFill>
              <a:srgbClr val="CDE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C00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Documents and Settings\chernositova\Рабочий стол\КАТЯ\Лого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4" y="6357950"/>
            <a:ext cx="357190" cy="35719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rgbClr val="0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142844" y="571480"/>
            <a:ext cx="8950455" cy="5643602"/>
            <a:chOff x="214282" y="857232"/>
            <a:chExt cx="8739057" cy="5643602"/>
          </a:xfrm>
        </p:grpSpPr>
        <p:grpSp>
          <p:nvGrpSpPr>
            <p:cNvPr id="3" name="Группа 19"/>
            <p:cNvGrpSpPr/>
            <p:nvPr userDrawn="1"/>
          </p:nvGrpSpPr>
          <p:grpSpPr>
            <a:xfrm>
              <a:off x="214282" y="921152"/>
              <a:ext cx="8739057" cy="5579682"/>
              <a:chOff x="214282" y="921152"/>
              <a:chExt cx="8739057" cy="5579682"/>
            </a:xfrm>
          </p:grpSpPr>
          <p:pic>
            <p:nvPicPr>
              <p:cNvPr id="16" name="Рисунок 15" descr="Карта мира.bmp"/>
              <p:cNvPicPr>
                <a:picLocks noChangeAspect="1"/>
              </p:cNvPicPr>
              <p:nvPr userDrawn="1"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14282" y="921152"/>
                <a:ext cx="8686701" cy="5436806"/>
              </a:xfrm>
              <a:prstGeom prst="rect">
                <a:avLst/>
              </a:prstGeom>
            </p:spPr>
          </p:pic>
          <p:sp>
            <p:nvSpPr>
              <p:cNvPr id="18" name="Прямоугольник 17"/>
              <p:cNvSpPr/>
              <p:nvPr userDrawn="1"/>
            </p:nvSpPr>
            <p:spPr>
              <a:xfrm>
                <a:off x="8096115" y="6072206"/>
                <a:ext cx="857224" cy="42862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2" name="Прямоугольник 21"/>
            <p:cNvSpPr/>
            <p:nvPr userDrawn="1"/>
          </p:nvSpPr>
          <p:spPr>
            <a:xfrm>
              <a:off x="285720" y="928670"/>
              <a:ext cx="1071570" cy="71438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121041" y="857232"/>
              <a:ext cx="928694" cy="50006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1" name="Picture 2" descr="Картинка 31 из 20928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85786" cy="935459"/>
          </a:xfrm>
          <a:prstGeom prst="rect">
            <a:avLst/>
          </a:prstGeom>
          <a:noFill/>
        </p:spPr>
      </p:pic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C00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Documents and Settings\chernositova\Рабочий стол\КАТЯ\Лого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2844" y="6357950"/>
            <a:ext cx="357190" cy="35719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rgbClr val="0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16958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Обсуждение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типовых ошибок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 важных моментов при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составлении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Бизнес-плана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субъектами инвестиционной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611607"/>
            <a:ext cx="8352928" cy="119970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Миннуллин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Юлай Римович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Начальник отдела экономического анализа и проектного управления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Министерства экономики Республики Татарстан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CE96-5755-4660-8023-93F017E15ABA}" type="slidenum">
              <a:rPr lang="ru-RU" smtClean="0">
                <a:solidFill>
                  <a:srgbClr val="000066"/>
                </a:solidFill>
              </a:rPr>
              <a:pPr/>
              <a:t>10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86409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Типовые </a:t>
            </a:r>
            <a: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замечания Министерства экономики Республики Татарстан</a:t>
            </a:r>
            <a:endParaRPr lang="ru-RU" sz="31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812219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800" dirty="0">
                <a:solidFill>
                  <a:schemeClr val="accent2"/>
                </a:solidFill>
              </a:rPr>
              <a:t>- горизонт расчета должен быть выбран из условия получения льготы по налогу на </a:t>
            </a:r>
            <a:r>
              <a:rPr lang="ru-RU" sz="2800" dirty="0" smtClean="0">
                <a:solidFill>
                  <a:schemeClr val="accent2"/>
                </a:solidFill>
              </a:rPr>
              <a:t>прибыль, </a:t>
            </a:r>
            <a:r>
              <a:rPr lang="ru-RU" sz="2800" dirty="0">
                <a:solidFill>
                  <a:schemeClr val="accent2"/>
                </a:solidFill>
              </a:rPr>
              <a:t>зачисляемой в </a:t>
            </a:r>
            <a:r>
              <a:rPr lang="ru-RU" sz="2800" dirty="0" smtClean="0">
                <a:solidFill>
                  <a:schemeClr val="accent2"/>
                </a:solidFill>
              </a:rPr>
              <a:t>бюджет Республики Татарстан </a:t>
            </a:r>
            <a:r>
              <a:rPr lang="ru-RU" sz="2800" dirty="0">
                <a:solidFill>
                  <a:schemeClr val="accent2"/>
                </a:solidFill>
              </a:rPr>
              <a:t>– не </a:t>
            </a:r>
            <a:r>
              <a:rPr lang="ru-RU" sz="2800" dirty="0" smtClean="0">
                <a:solidFill>
                  <a:schemeClr val="accent2"/>
                </a:solidFill>
              </a:rPr>
              <a:t>менее </a:t>
            </a:r>
            <a:r>
              <a:rPr lang="ru-RU" sz="2800" dirty="0">
                <a:solidFill>
                  <a:schemeClr val="accent2"/>
                </a:solidFill>
              </a:rPr>
              <a:t>15 лет. </a:t>
            </a:r>
          </a:p>
        </p:txBody>
      </p:sp>
    </p:spTree>
    <p:extLst>
      <p:ext uri="{BB962C8B-B14F-4D97-AF65-F5344CB8AC3E}">
        <p14:creationId xmlns:p14="http://schemas.microsoft.com/office/powerpoint/2010/main" val="5909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CE96-5755-4660-8023-93F017E15ABA}" type="slidenum">
              <a:rPr lang="ru-RU" smtClean="0">
                <a:solidFill>
                  <a:srgbClr val="000066"/>
                </a:solidFill>
              </a:rPr>
              <a:pPr/>
              <a:t>11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86409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Типовые </a:t>
            </a:r>
            <a: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замечания Министерства экономики Республики Татарстан</a:t>
            </a:r>
            <a:endParaRPr lang="ru-RU" sz="31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122192" cy="491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- </a:t>
            </a:r>
            <a:r>
              <a:rPr lang="ru-RU" sz="2400" dirty="0">
                <a:solidFill>
                  <a:schemeClr val="accent2"/>
                </a:solidFill>
              </a:rPr>
              <a:t>в расчетных таблицах указывается с какого квартала заявитель планирует стать резидентом ТОР. С этого момента  учитываются объем вложенных инвестиций, создание новых рабочих мест и приводятся расчеты по применению налоговых каникул (по налогу на землю, по налогу на имущество, по налогу на прибыль и социальным отчислениям с учетом законодательства по каждому налогу. Срок получения статуса резидента заявителем указывается  со следующего квартала, в котором подана заявка.  Поэтому расчеты должны быть выполнены поквартально;</a:t>
            </a:r>
          </a:p>
        </p:txBody>
      </p:sp>
    </p:spTree>
    <p:extLst>
      <p:ext uri="{BB962C8B-B14F-4D97-AF65-F5344CB8AC3E}">
        <p14:creationId xmlns:p14="http://schemas.microsoft.com/office/powerpoint/2010/main" val="31208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CE96-5755-4660-8023-93F017E15ABA}" type="slidenum">
              <a:rPr lang="ru-RU" smtClean="0">
                <a:solidFill>
                  <a:srgbClr val="000066"/>
                </a:solidFill>
              </a:rPr>
              <a:pPr/>
              <a:t>12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86409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Типовые </a:t>
            </a:r>
            <a: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замечания Министерства экономики Республики Татарстан</a:t>
            </a:r>
            <a:endParaRPr lang="ru-RU" sz="31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12219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расчеты </a:t>
            </a:r>
            <a:r>
              <a:rPr lang="ru-RU" sz="2400" dirty="0">
                <a:solidFill>
                  <a:schemeClr val="accent2"/>
                </a:solidFill>
              </a:rPr>
              <a:t>выполняются в постоянных ценах (в ценах на момент разработки бизнес-плана</a:t>
            </a:r>
            <a:r>
              <a:rPr lang="ru-RU" sz="2400" dirty="0" smtClean="0">
                <a:solidFill>
                  <a:schemeClr val="accent2"/>
                </a:solidFill>
              </a:rPr>
              <a:t>);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2400" dirty="0">
                <a:solidFill>
                  <a:schemeClr val="accent2"/>
                </a:solidFill>
              </a:rPr>
              <a:t>- сроки окупаемости проекта приводятся с учетом инвестиций без НДС ;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2400" dirty="0">
                <a:solidFill>
                  <a:schemeClr val="accent2"/>
                </a:solidFill>
              </a:rPr>
              <a:t>Финансово-экономическое обоснование должно быть дополнено расчетами по объемам льгот по каждому  налогу и социальным отчислениям (из которых должна быть видна правильность расчета как налоговой базы и самой льготы). </a:t>
            </a:r>
          </a:p>
        </p:txBody>
      </p:sp>
    </p:spTree>
    <p:extLst>
      <p:ext uri="{BB962C8B-B14F-4D97-AF65-F5344CB8AC3E}">
        <p14:creationId xmlns:p14="http://schemas.microsoft.com/office/powerpoint/2010/main" val="2284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CE96-5755-4660-8023-93F017E15ABA}" type="slidenum">
              <a:rPr lang="ru-RU" smtClean="0">
                <a:solidFill>
                  <a:srgbClr val="000066"/>
                </a:solidFill>
              </a:rPr>
              <a:pPr/>
              <a:t>13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86409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Типовые </a:t>
            </a:r>
            <a: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замечания Министерства экономики Республики Татарстан</a:t>
            </a:r>
            <a:endParaRPr lang="ru-RU" sz="31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12219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В </a:t>
            </a:r>
            <a:r>
              <a:rPr lang="ru-RU" sz="2400" dirty="0">
                <a:solidFill>
                  <a:schemeClr val="accent2"/>
                </a:solidFill>
              </a:rPr>
              <a:t>бизнес-плане  раздел 1 «Краткое содержание проекта» указать на какую форму государственной поддержки претендует инвестиционный </a:t>
            </a:r>
            <a:r>
              <a:rPr lang="ru-RU" sz="2400" dirty="0" smtClean="0">
                <a:solidFill>
                  <a:schemeClr val="accent2"/>
                </a:solidFill>
              </a:rPr>
              <a:t>проект, </a:t>
            </a:r>
            <a:r>
              <a:rPr lang="ru-RU" sz="2400" dirty="0">
                <a:solidFill>
                  <a:schemeClr val="accent2"/>
                </a:solidFill>
              </a:rPr>
              <a:t>сумму запрашиваемых   льгот по видам налогов и </a:t>
            </a:r>
            <a:r>
              <a:rPr lang="ru-RU" sz="2400" dirty="0" smtClean="0">
                <a:solidFill>
                  <a:schemeClr val="accent2"/>
                </a:solidFill>
              </a:rPr>
              <a:t>налоговых отчислений </a:t>
            </a:r>
            <a:r>
              <a:rPr lang="ru-RU" sz="2400" dirty="0">
                <a:solidFill>
                  <a:schemeClr val="accent2"/>
                </a:solidFill>
              </a:rPr>
              <a:t>от проекта по годам, указать в чьей собственности находится инфраструктура объекта, инвестиционные издержки проекта и источники их финансирования, основные показатели эффективности реализации проекта;</a:t>
            </a:r>
          </a:p>
        </p:txBody>
      </p:sp>
    </p:spTree>
    <p:extLst>
      <p:ext uri="{BB962C8B-B14F-4D97-AF65-F5344CB8AC3E}">
        <p14:creationId xmlns:p14="http://schemas.microsoft.com/office/powerpoint/2010/main" val="36612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CE96-5755-4660-8023-93F017E15ABA}" type="slidenum">
              <a:rPr lang="ru-RU" smtClean="0">
                <a:solidFill>
                  <a:srgbClr val="000066"/>
                </a:solidFill>
              </a:rPr>
              <a:pPr/>
              <a:t>14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86409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Типовые </a:t>
            </a:r>
            <a: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замечания Министерства экономики Республики Татарстан</a:t>
            </a:r>
            <a:endParaRPr lang="ru-RU" sz="31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12219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2400" dirty="0">
                <a:solidFill>
                  <a:schemeClr val="accent2"/>
                </a:solidFill>
              </a:rPr>
              <a:t>проекты предусматривающие расширение производства должны в инвестиционных затратах учитывать средства на прирост оборотных средств</a:t>
            </a:r>
            <a:r>
              <a:rPr lang="ru-RU" sz="2400" dirty="0" smtClean="0">
                <a:solidFill>
                  <a:schemeClr val="accent2"/>
                </a:solidFill>
              </a:rPr>
              <a:t>;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2400" dirty="0">
                <a:solidFill>
                  <a:schemeClr val="accent2"/>
                </a:solidFill>
              </a:rPr>
              <a:t>источники финансирования должны быть равны инвестиционным издержкам</a:t>
            </a:r>
            <a:r>
              <a:rPr lang="ru-RU" sz="2400" dirty="0" smtClean="0">
                <a:solidFill>
                  <a:schemeClr val="accent2"/>
                </a:solidFill>
              </a:rPr>
              <a:t>;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2400" dirty="0">
                <a:solidFill>
                  <a:schemeClr val="accent2"/>
                </a:solidFill>
              </a:rPr>
              <a:t>продолжительность расчетного периода в течение первых двух лет (начиная с выпуска продукции) установить в один квартал, далее - по годам</a:t>
            </a:r>
            <a:r>
              <a:rPr lang="ru-RU" sz="2400" dirty="0" smtClean="0">
                <a:solidFill>
                  <a:schemeClr val="accent2"/>
                </a:solidFill>
              </a:rPr>
              <a:t>;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CE96-5755-4660-8023-93F017E15ABA}" type="slidenum">
              <a:rPr lang="ru-RU" smtClean="0">
                <a:solidFill>
                  <a:srgbClr val="000066"/>
                </a:solidFill>
              </a:rPr>
              <a:pPr/>
              <a:t>15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86409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Типовые </a:t>
            </a:r>
            <a: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замечания Министерства экономики Республики Татарстан</a:t>
            </a:r>
            <a:endParaRPr lang="ru-RU" sz="31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12219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2400" dirty="0">
                <a:solidFill>
                  <a:schemeClr val="accent2"/>
                </a:solidFill>
              </a:rPr>
              <a:t>в таб. 10.5 «План денежных поступлений и выплат по годам реализации проекта» накопленный денежный поток должен быть всегда положительным (отрицательный говорит о не реализуемости инвестиционного проекта</a:t>
            </a:r>
            <a:r>
              <a:rPr lang="ru-RU" sz="2400" dirty="0" smtClean="0">
                <a:solidFill>
                  <a:schemeClr val="accent2"/>
                </a:solidFill>
              </a:rPr>
              <a:t>)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ru-RU" sz="2400" dirty="0">
                <a:solidFill>
                  <a:schemeClr val="accent2"/>
                </a:solidFill>
              </a:rPr>
              <a:t>«Бюджетный эффект от реализации проекта» необходимо указывать налоги  по видам.</a:t>
            </a:r>
          </a:p>
        </p:txBody>
      </p:sp>
    </p:spTree>
    <p:extLst>
      <p:ext uri="{BB962C8B-B14F-4D97-AF65-F5344CB8AC3E}">
        <p14:creationId xmlns:p14="http://schemas.microsoft.com/office/powerpoint/2010/main" val="34191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CE96-5755-4660-8023-93F017E15ABA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16</a:t>
            </a:fld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614" y="155679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67544" y="2492896"/>
            <a:ext cx="8352928" cy="28803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buNone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Миннуллин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Юлай Римович</a:t>
            </a:r>
          </a:p>
          <a:p>
            <a:pPr marL="109728" indent="0" algn="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Начальник отдела экономического анализа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 проектного управления</a:t>
            </a:r>
          </a:p>
          <a:p>
            <a:pPr marL="109728" indent="0" algn="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Министерства экономики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Республики Татарстан</a:t>
            </a:r>
          </a:p>
          <a:p>
            <a:pPr marL="109728" indent="0" algn="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(843)524-91-34</a:t>
            </a:r>
          </a:p>
          <a:p>
            <a:pPr marL="109728" indent="0" algn="r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Yulay.Minnullin@tatar.ru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09728" indent="0" algn="r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CE96-5755-4660-8023-93F017E15ABA}" type="slidenum">
              <a:rPr lang="ru-RU" smtClean="0">
                <a:solidFill>
                  <a:srgbClr val="000066"/>
                </a:solidFill>
              </a:rPr>
              <a:pPr/>
              <a:t>2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8172400" cy="12241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Требование Постановления Кабинета Министров Республики Татарстан</a:t>
            </a:r>
            <a:b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04.02.2016г. №61 </a:t>
            </a:r>
            <a:endParaRPr lang="ru-RU" sz="3100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3. </a:t>
            </a:r>
            <a:r>
              <a:rPr lang="ru-RU" sz="2400" dirty="0" smtClean="0"/>
              <a:t>К </a:t>
            </a:r>
            <a:r>
              <a:rPr lang="ru-RU" sz="2400" dirty="0" smtClean="0">
                <a:solidFill>
                  <a:schemeClr val="accent2"/>
                </a:solidFill>
              </a:rPr>
              <a:t>3</a:t>
            </a:r>
            <a:r>
              <a:rPr lang="ru-RU" sz="2400" dirty="0">
                <a:solidFill>
                  <a:schemeClr val="accent2"/>
                </a:solidFill>
              </a:rPr>
              <a:t>. К Заявке Заявитель прилагает следующие документы</a:t>
            </a:r>
            <a:r>
              <a:rPr lang="ru-RU" sz="2400" dirty="0" smtClean="0">
                <a:solidFill>
                  <a:schemeClr val="accent2"/>
                </a:solidFill>
              </a:rPr>
              <a:t>: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</a:rPr>
              <a:t>б) бизнес-план инвестиционного проекта по форме согласно приложению № 3 к Положению о порядке предоставления государственной поддержки предприятиям и организациям, реализующим инвестиционные проекты в Республике Татарстан, утвержденному Постановлением Кабинета Министров Республики Татарстан от 07.05.1999 № 284;</a:t>
            </a:r>
          </a:p>
          <a:p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CE96-5755-4660-8023-93F017E15ABA}" type="slidenum">
              <a:rPr lang="ru-RU" smtClean="0">
                <a:solidFill>
                  <a:srgbClr val="000066"/>
                </a:solidFill>
              </a:rPr>
              <a:pPr/>
              <a:t>3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8172400" cy="12241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Требование Постановления Кабинета Министров Республики Татарстан</a:t>
            </a:r>
            <a:b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04.02.2016г. №61 </a:t>
            </a:r>
            <a:endParaRPr lang="ru-RU" sz="3100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8136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3. </a:t>
            </a:r>
            <a:r>
              <a:rPr lang="ru-RU" sz="2200" dirty="0" smtClean="0"/>
              <a:t>К </a:t>
            </a:r>
            <a:r>
              <a:rPr lang="ru-RU" sz="2200" dirty="0">
                <a:solidFill>
                  <a:schemeClr val="accent2"/>
                </a:solidFill>
              </a:rPr>
              <a:t>10. Министерство экономики Республики Татарстан и министерства рассматривают Заявку и проводят анализ бизнес-плана инвестиционного проекта Заявителя на:</a:t>
            </a:r>
          </a:p>
          <a:p>
            <a:pPr algn="just"/>
            <a:r>
              <a:rPr lang="ru-RU" sz="2200" dirty="0">
                <a:solidFill>
                  <a:schemeClr val="accent2"/>
                </a:solidFill>
              </a:rPr>
              <a:t>соответствие решаемых при реализации инвестиционного проекта задач задачам социально-экономического развития Республики Татарстан, а также приоритетам отраслевых стратегий развития (программ, концепций);</a:t>
            </a:r>
          </a:p>
          <a:p>
            <a:pPr algn="just"/>
            <a:r>
              <a:rPr lang="ru-RU" sz="2200" dirty="0">
                <a:solidFill>
                  <a:schemeClr val="accent2"/>
                </a:solidFill>
              </a:rPr>
              <a:t>наличие положительного социального, экономического и бюджетного эффекта от реализации инвестиционного проекта.</a:t>
            </a:r>
          </a:p>
          <a:p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CE96-5755-4660-8023-93F017E15ABA}" type="slidenum">
              <a:rPr lang="ru-RU" smtClean="0">
                <a:solidFill>
                  <a:srgbClr val="000066"/>
                </a:solidFill>
              </a:rPr>
              <a:pPr/>
              <a:t>4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8172400" cy="12241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Требование Постановления Кабинета Министров Республики Татарстан</a:t>
            </a:r>
            <a:b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04.02.2016г. №61 </a:t>
            </a:r>
            <a:endParaRPr lang="ru-RU" sz="3100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81369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3. </a:t>
            </a:r>
            <a:r>
              <a:rPr lang="ru-RU" sz="2000" dirty="0" smtClean="0"/>
              <a:t>К </a:t>
            </a:r>
            <a:r>
              <a:rPr lang="ru-RU" sz="2000" dirty="0">
                <a:solidFill>
                  <a:schemeClr val="accent2"/>
                </a:solidFill>
              </a:rPr>
              <a:t>11. Анализ бизнес-плана осуществляется в отношении следующих показателей:</a:t>
            </a:r>
          </a:p>
          <a:p>
            <a:pPr algn="just"/>
            <a:r>
              <a:rPr lang="ru-RU" sz="2000" dirty="0">
                <a:solidFill>
                  <a:schemeClr val="accent2"/>
                </a:solidFill>
              </a:rPr>
              <a:t>а) величина заявленных инвестиций;</a:t>
            </a:r>
          </a:p>
          <a:p>
            <a:pPr algn="just"/>
            <a:r>
              <a:rPr lang="ru-RU" sz="2000" dirty="0">
                <a:solidFill>
                  <a:schemeClr val="accent2"/>
                </a:solidFill>
              </a:rPr>
              <a:t>б) собственные и заемные средства, их соотношение;</a:t>
            </a:r>
          </a:p>
          <a:p>
            <a:pPr algn="just"/>
            <a:r>
              <a:rPr lang="ru-RU" sz="2000" dirty="0">
                <a:solidFill>
                  <a:schemeClr val="accent2"/>
                </a:solidFill>
              </a:rPr>
              <a:t>в) суммы налоговых поступлений и взносов в государственные внебюджетные фонды, которые поступят в результате реализации инвестиционного проекта в течение 10 лет после начала его реализации;</a:t>
            </a:r>
          </a:p>
          <a:p>
            <a:pPr algn="just"/>
            <a:r>
              <a:rPr lang="ru-RU" sz="2000" dirty="0">
                <a:solidFill>
                  <a:schemeClr val="accent2"/>
                </a:solidFill>
              </a:rPr>
              <a:t>г) добавленная стоимость инвестиционного проекта, созданная в течение 10 лет после начала его реализации;</a:t>
            </a:r>
          </a:p>
          <a:p>
            <a:pPr algn="just"/>
            <a:r>
              <a:rPr lang="ru-RU" sz="2000" dirty="0">
                <a:solidFill>
                  <a:schemeClr val="accent2"/>
                </a:solidFill>
              </a:rPr>
              <a:t>д) количество создаваемых рабочих мест;</a:t>
            </a:r>
          </a:p>
          <a:p>
            <a:pPr algn="just"/>
            <a:r>
              <a:rPr lang="ru-RU" sz="2000" dirty="0">
                <a:solidFill>
                  <a:schemeClr val="accent2"/>
                </a:solidFill>
              </a:rPr>
              <a:t>е) иные экономические и социальные показатели, соответствующие целям и задачам нормативных документов.</a:t>
            </a:r>
          </a:p>
          <a:p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CE96-5755-4660-8023-93F017E15ABA}" type="slidenum">
              <a:rPr lang="ru-RU" smtClean="0">
                <a:solidFill>
                  <a:srgbClr val="000066"/>
                </a:solidFill>
              </a:rPr>
              <a:pPr/>
              <a:t>5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864096"/>
          </a:xfrm>
        </p:spPr>
        <p:txBody>
          <a:bodyPr>
            <a:normAutofit/>
          </a:bodyPr>
          <a:lstStyle/>
          <a:p>
            <a: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Разделы </a:t>
            </a:r>
            <a:r>
              <a:rPr lang="ru-RU" sz="31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бизнес-плана: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288" y="980728"/>
            <a:ext cx="80501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ТИТУЛЬНЫЙ </a:t>
            </a:r>
            <a:r>
              <a:rPr lang="ru-RU" dirty="0">
                <a:solidFill>
                  <a:schemeClr val="accent2"/>
                </a:solidFill>
              </a:rPr>
              <a:t>ЛИСТ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2"/>
                </a:solidFill>
              </a:rPr>
              <a:t>СОДЕРЖАНИЕ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2"/>
                </a:solidFill>
              </a:rPr>
              <a:t>КОНФИДЕНЦИАЛЬНОСТЬ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1. КРАТКОЕ </a:t>
            </a:r>
            <a:r>
              <a:rPr lang="ru-RU" sz="2000" dirty="0">
                <a:solidFill>
                  <a:schemeClr val="accent2"/>
                </a:solidFill>
              </a:rPr>
              <a:t>СОДЕРЖАНИЕ ПРОЕКТА И ОЖИДАЕМЫЕ РЕЗУЛЬТАТЫ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2. РЫНОК </a:t>
            </a:r>
            <a:r>
              <a:rPr lang="ru-RU" sz="2000" dirty="0">
                <a:solidFill>
                  <a:schemeClr val="accent2"/>
                </a:solidFill>
              </a:rPr>
              <a:t>И КОНКУРЕНЦИЯ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3. ТОВАР </a:t>
            </a:r>
            <a:r>
              <a:rPr lang="ru-RU" sz="2000" dirty="0">
                <a:solidFill>
                  <a:schemeClr val="accent2"/>
                </a:solidFill>
              </a:rPr>
              <a:t>И КОНКУРЕНТОСПОСОБНОСТЬ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4. ПЛАН </a:t>
            </a:r>
            <a:r>
              <a:rPr lang="ru-RU" sz="2000" dirty="0">
                <a:solidFill>
                  <a:schemeClr val="accent2"/>
                </a:solidFill>
              </a:rPr>
              <a:t>РЕАЛИЗАЦИИ ТОВАРА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5. ПЛАН </a:t>
            </a:r>
            <a:r>
              <a:rPr lang="ru-RU" sz="2000" dirty="0">
                <a:solidFill>
                  <a:schemeClr val="accent2"/>
                </a:solidFill>
              </a:rPr>
              <a:t>ОБЕСПЕЧЕНИЯ ПРЕДМЕТАМИ И СРЕДСТВАМИ ТРУДА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6. ПЛАН </a:t>
            </a:r>
            <a:r>
              <a:rPr lang="ru-RU" sz="2000" dirty="0">
                <a:solidFill>
                  <a:schemeClr val="accent2"/>
                </a:solidFill>
              </a:rPr>
              <a:t>ОБЕСПЕЧЕНИЯ ПРОИЗВОДСТВА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7. ПЛАН </a:t>
            </a:r>
            <a:r>
              <a:rPr lang="ru-RU" sz="2000" dirty="0">
                <a:solidFill>
                  <a:schemeClr val="accent2"/>
                </a:solidFill>
              </a:rPr>
              <a:t>ПО ТРУДОВЫМ РЕСУРСАМ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8. ОРГАНИЗАЦИОННО-ПРАВОВАЯ </a:t>
            </a:r>
            <a:r>
              <a:rPr lang="ru-RU" sz="2000" dirty="0">
                <a:solidFill>
                  <a:schemeClr val="accent2"/>
                </a:solidFill>
              </a:rPr>
              <a:t>ФОРМА РЕАЛИЗАЦИИ ПРОЕКТА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9. ОЦЕНКА </a:t>
            </a:r>
            <a:r>
              <a:rPr lang="ru-RU" sz="2000" dirty="0">
                <a:solidFill>
                  <a:schemeClr val="accent2"/>
                </a:solidFill>
              </a:rPr>
              <a:t>РИСКА И СТРАХОВАНИЕ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10. ФИНАНСОВО-ЭКОНОМИЧЕСКОЕ </a:t>
            </a:r>
            <a:r>
              <a:rPr lang="ru-RU" sz="2000" dirty="0">
                <a:solidFill>
                  <a:schemeClr val="accent2"/>
                </a:solidFill>
              </a:rPr>
              <a:t>ОБОСНОВАНИЕ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11. ПРИЛОЖЕНИЕ</a:t>
            </a:r>
            <a:endParaRPr lang="ru-RU" sz="2000" dirty="0">
              <a:solidFill>
                <a:schemeClr val="accent2"/>
              </a:solidFill>
            </a:endParaRPr>
          </a:p>
          <a:p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CE96-5755-4660-8023-93F017E15ABA}" type="slidenum">
              <a:rPr lang="ru-RU" smtClean="0">
                <a:solidFill>
                  <a:srgbClr val="000066"/>
                </a:solidFill>
              </a:rPr>
              <a:pPr/>
              <a:t>6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864096"/>
          </a:xfrm>
        </p:spPr>
        <p:txBody>
          <a:bodyPr>
            <a:normAutofit/>
          </a:bodyPr>
          <a:lstStyle/>
          <a:p>
            <a:r>
              <a:rPr lang="ru-RU" sz="31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 ПРИЛОЖЕНИЕ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288" y="980728"/>
            <a:ext cx="8122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- </a:t>
            </a:r>
            <a:r>
              <a:rPr lang="ru-RU" sz="2000" dirty="0">
                <a:solidFill>
                  <a:schemeClr val="accent2"/>
                </a:solidFill>
              </a:rPr>
              <a:t>календарный план-график реализации проекта (с выходом на проектную мощность),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2"/>
                </a:solidFill>
              </a:rPr>
              <a:t>- перечень закупаемого оборудования,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2"/>
                </a:solidFill>
              </a:rPr>
              <a:t>- документы, подтверждающие поставку сырья, материалов, комплектующих для производства запланированного товара (услуг) по заложенным в себестоимость нового товара ценам и в требуемых объемах,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2"/>
                </a:solidFill>
              </a:rPr>
              <a:t>- маркетинговые исследования рынка,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2"/>
                </a:solidFill>
              </a:rPr>
              <a:t>- документы, подтверждающие сбыт товара (услуги) по запланированным ценам и объемам (договора, протоколы намерений и др</a:t>
            </a:r>
            <a:r>
              <a:rPr lang="ru-RU" sz="2000" dirty="0" smtClean="0">
                <a:solidFill>
                  <a:schemeClr val="accent2"/>
                </a:solidFill>
              </a:rPr>
              <a:t>.),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CE96-5755-4660-8023-93F017E15ABA}" type="slidenum">
              <a:rPr lang="ru-RU" smtClean="0">
                <a:solidFill>
                  <a:srgbClr val="000066"/>
                </a:solidFill>
              </a:rPr>
              <a:pPr/>
              <a:t>7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864096"/>
          </a:xfrm>
        </p:spPr>
        <p:txBody>
          <a:bodyPr>
            <a:normAutofit/>
          </a:bodyPr>
          <a:lstStyle/>
          <a:p>
            <a:r>
              <a:rPr lang="ru-RU" sz="31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 ПРИЛОЖЕНИЕ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288" y="958781"/>
            <a:ext cx="8122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2"/>
                </a:solidFill>
              </a:rPr>
              <a:t>- копии балансового отчета и основных финансовых результатов предприятия заявителя проекта </a:t>
            </a:r>
            <a:r>
              <a:rPr lang="ru-RU" sz="2000" dirty="0" smtClean="0">
                <a:solidFill>
                  <a:schemeClr val="accent2"/>
                </a:solidFill>
              </a:rPr>
              <a:t>за </a:t>
            </a:r>
            <a:r>
              <a:rPr lang="ru-RU" sz="2000" dirty="0">
                <a:solidFill>
                  <a:schemeClr val="accent2"/>
                </a:solidFill>
              </a:rPr>
              <a:t>текущий год и 2 полных предыдущих,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ru-RU" sz="2000" dirty="0" smtClean="0">
                <a:solidFill>
                  <a:schemeClr val="accent2"/>
                </a:solidFill>
              </a:rPr>
              <a:t>документы</a:t>
            </a:r>
            <a:r>
              <a:rPr lang="ru-RU" sz="2000" dirty="0">
                <a:solidFill>
                  <a:schemeClr val="accent2"/>
                </a:solidFill>
              </a:rPr>
              <a:t>, подтверждающие приобретение оборудования с указанием его наименования, обозначения, страны и фирмы-изготовителя, цены, количества, условий поставки, величин таможенных и импортных пошлин и т.д</a:t>
            </a:r>
            <a:r>
              <a:rPr lang="ru-RU" sz="2000" dirty="0" smtClean="0">
                <a:solidFill>
                  <a:schemeClr val="accent2"/>
                </a:solidFill>
              </a:rPr>
              <a:t>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>
                <a:solidFill>
                  <a:schemeClr val="accent2"/>
                </a:solidFill>
              </a:rPr>
              <a:t>расчет необходимого объема оборотных средств по прилагаемой форме,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CE96-5755-4660-8023-93F017E15ABA}" type="slidenum">
              <a:rPr lang="ru-RU" smtClean="0">
                <a:solidFill>
                  <a:srgbClr val="000066"/>
                </a:solidFill>
              </a:rPr>
              <a:pPr/>
              <a:t>8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86409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Разработка раздела "10. </a:t>
            </a:r>
            <a: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ФИНАНСОВО-ЭКОНОМИЧЕСКОЕ ОБОСНОВАНИЕ</a:t>
            </a:r>
            <a:r>
              <a:rPr lang="ru-RU" sz="31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288" y="1340768"/>
            <a:ext cx="8122192" cy="411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2"/>
                </a:solidFill>
              </a:rPr>
              <a:t>В данном разделе необходимо представить по периодам планирования проекта по формам таблиц 10.1 - 10.11 в </a:t>
            </a:r>
            <a:r>
              <a:rPr lang="ru-RU" sz="2000" dirty="0">
                <a:solidFill>
                  <a:srgbClr val="FF7C80"/>
                </a:solidFill>
              </a:rPr>
              <a:t>постоянных ценах </a:t>
            </a:r>
            <a:r>
              <a:rPr lang="ru-RU" sz="2000" dirty="0">
                <a:solidFill>
                  <a:schemeClr val="accent2"/>
                </a:solidFill>
              </a:rPr>
              <a:t>следующие данные: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2"/>
                </a:solidFill>
              </a:rPr>
              <a:t>инвестиционные издержки (таб. 10.1);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2"/>
                </a:solidFill>
              </a:rPr>
              <a:t>график освоения проектной мощности производства (таб. 10.2);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2"/>
                </a:solidFill>
              </a:rPr>
              <a:t>затраты на производство и реализацию продукции (услуг) (таб. 10.3);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2"/>
                </a:solidFill>
              </a:rPr>
              <a:t>источники финансирования инвестиционного проекта (таб. 10.4);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2"/>
                </a:solidFill>
              </a:rPr>
              <a:t>план денежных поступлений и выплат по годам реализации проекта (таб. 10.5);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accent2"/>
                </a:solidFill>
              </a:rPr>
              <a:t>данные для расчета срока окупаемости проекта (таб. 10.6</a:t>
            </a:r>
            <a:r>
              <a:rPr lang="ru-RU" sz="2000" dirty="0" smtClean="0">
                <a:solidFill>
                  <a:schemeClr val="accent2"/>
                </a:solidFill>
              </a:rPr>
              <a:t>);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CE96-5755-4660-8023-93F017E15ABA}" type="slidenum">
              <a:rPr lang="ru-RU" smtClean="0">
                <a:solidFill>
                  <a:srgbClr val="000066"/>
                </a:solidFill>
              </a:rPr>
              <a:pPr/>
              <a:t>9</a:t>
            </a:fld>
            <a:endParaRPr lang="ru-RU">
              <a:solidFill>
                <a:srgbClr val="00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86409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Разработка раздела "10. </a:t>
            </a:r>
            <a:r>
              <a:rPr lang="ru-RU" sz="3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ФИНАНСОВО-ЭКОНОМИЧЕСКОЕ ОБОСНОВАНИЕ</a:t>
            </a:r>
            <a:r>
              <a:rPr lang="ru-RU" sz="31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838" y="1340768"/>
            <a:ext cx="8122192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график </a:t>
            </a:r>
            <a:r>
              <a:rPr lang="ru-RU" sz="2400" dirty="0">
                <a:solidFill>
                  <a:schemeClr val="accent2"/>
                </a:solidFill>
              </a:rPr>
              <a:t>погашения кредита и уплаты процентов (таб. 10.10);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accent2"/>
                </a:solidFill>
              </a:rPr>
              <a:t>бюджетный эффект от реализации проекта (таб. 10.11).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accent2"/>
                </a:solidFill>
              </a:rPr>
              <a:t>Расчет оборотных средств выполняют по форме табл. 11.1 и приводят в приложении к бизнес-плану.</a:t>
            </a:r>
          </a:p>
          <a:p>
            <a:pPr>
              <a:lnSpc>
                <a:spcPct val="120000"/>
              </a:lnSpc>
            </a:pP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7">
  <a:themeElements>
    <a:clrScheme name="Другая 29">
      <a:dk1>
        <a:srgbClr val="FFFFFF"/>
      </a:dk1>
      <a:lt1>
        <a:sysClr val="window" lastClr="FFFFFF"/>
      </a:lt1>
      <a:dk2>
        <a:srgbClr val="FFFFFF"/>
      </a:dk2>
      <a:lt2>
        <a:srgbClr val="BCFFDA"/>
      </a:lt2>
      <a:accent1>
        <a:srgbClr val="006E31"/>
      </a:accent1>
      <a:accent2>
        <a:srgbClr val="006E31"/>
      </a:accent2>
      <a:accent3>
        <a:srgbClr val="8FFEC1"/>
      </a:accent3>
      <a:accent4>
        <a:srgbClr val="EB757B"/>
      </a:accent4>
      <a:accent5>
        <a:srgbClr val="474B78"/>
      </a:accent5>
      <a:accent6>
        <a:srgbClr val="7D3C4A"/>
      </a:accent6>
      <a:hlink>
        <a:srgbClr val="BCFFDA"/>
      </a:hlink>
      <a:folHlink>
        <a:srgbClr val="D8D8D8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Другая 29">
      <a:dk1>
        <a:srgbClr val="FFFFFF"/>
      </a:dk1>
      <a:lt1>
        <a:sysClr val="window" lastClr="FFFFFF"/>
      </a:lt1>
      <a:dk2>
        <a:srgbClr val="FFFFFF"/>
      </a:dk2>
      <a:lt2>
        <a:srgbClr val="BCFFDA"/>
      </a:lt2>
      <a:accent1>
        <a:srgbClr val="006E31"/>
      </a:accent1>
      <a:accent2>
        <a:srgbClr val="006E31"/>
      </a:accent2>
      <a:accent3>
        <a:srgbClr val="8FFEC1"/>
      </a:accent3>
      <a:accent4>
        <a:srgbClr val="EB757B"/>
      </a:accent4>
      <a:accent5>
        <a:srgbClr val="474B78"/>
      </a:accent5>
      <a:accent6>
        <a:srgbClr val="7D3C4A"/>
      </a:accent6>
      <a:hlink>
        <a:srgbClr val="BCFFDA"/>
      </a:hlink>
      <a:folHlink>
        <a:srgbClr val="D8D8D8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ткрытая">
  <a:themeElements>
    <a:clrScheme name="Другая 29">
      <a:dk1>
        <a:srgbClr val="FFFFFF"/>
      </a:dk1>
      <a:lt1>
        <a:sysClr val="window" lastClr="FFFFFF"/>
      </a:lt1>
      <a:dk2>
        <a:srgbClr val="FFFFFF"/>
      </a:dk2>
      <a:lt2>
        <a:srgbClr val="BCFFDA"/>
      </a:lt2>
      <a:accent1>
        <a:srgbClr val="006E31"/>
      </a:accent1>
      <a:accent2>
        <a:srgbClr val="006E31"/>
      </a:accent2>
      <a:accent3>
        <a:srgbClr val="8FFEC1"/>
      </a:accent3>
      <a:accent4>
        <a:srgbClr val="EB757B"/>
      </a:accent4>
      <a:accent5>
        <a:srgbClr val="474B78"/>
      </a:accent5>
      <a:accent6>
        <a:srgbClr val="7D3C4A"/>
      </a:accent6>
      <a:hlink>
        <a:srgbClr val="BCFFDA"/>
      </a:hlink>
      <a:folHlink>
        <a:srgbClr val="D8D8D8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6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9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9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9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9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9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9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Открытая">
  <a:themeElements>
    <a:clrScheme name="Другая 29">
      <a:dk1>
        <a:srgbClr val="FFFFFF"/>
      </a:dk1>
      <a:lt1>
        <a:sysClr val="window" lastClr="FFFFFF"/>
      </a:lt1>
      <a:dk2>
        <a:srgbClr val="FFFFFF"/>
      </a:dk2>
      <a:lt2>
        <a:srgbClr val="BCFFDA"/>
      </a:lt2>
      <a:accent1>
        <a:srgbClr val="006E31"/>
      </a:accent1>
      <a:accent2>
        <a:srgbClr val="006E31"/>
      </a:accent2>
      <a:accent3>
        <a:srgbClr val="8FFEC1"/>
      </a:accent3>
      <a:accent4>
        <a:srgbClr val="EB757B"/>
      </a:accent4>
      <a:accent5>
        <a:srgbClr val="474B78"/>
      </a:accent5>
      <a:accent6>
        <a:srgbClr val="7D3C4A"/>
      </a:accent6>
      <a:hlink>
        <a:srgbClr val="BCFFDA"/>
      </a:hlink>
      <a:folHlink>
        <a:srgbClr val="D8D8D8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Открытая">
  <a:themeElements>
    <a:clrScheme name="Другая 29">
      <a:dk1>
        <a:srgbClr val="FFFFFF"/>
      </a:dk1>
      <a:lt1>
        <a:sysClr val="window" lastClr="FFFFFF"/>
      </a:lt1>
      <a:dk2>
        <a:srgbClr val="FFFFFF"/>
      </a:dk2>
      <a:lt2>
        <a:srgbClr val="BCFFDA"/>
      </a:lt2>
      <a:accent1>
        <a:srgbClr val="006E31"/>
      </a:accent1>
      <a:accent2>
        <a:srgbClr val="006E31"/>
      </a:accent2>
      <a:accent3>
        <a:srgbClr val="8FFEC1"/>
      </a:accent3>
      <a:accent4>
        <a:srgbClr val="EB757B"/>
      </a:accent4>
      <a:accent5>
        <a:srgbClr val="474B78"/>
      </a:accent5>
      <a:accent6>
        <a:srgbClr val="7D3C4A"/>
      </a:accent6>
      <a:hlink>
        <a:srgbClr val="BCFFDA"/>
      </a:hlink>
      <a:folHlink>
        <a:srgbClr val="D8D8D8"/>
      </a:folHlink>
    </a:clrScheme>
    <a:fontScheme name="Другая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3350</TotalTime>
  <Words>938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Calibri</vt:lpstr>
      <vt:lpstr>Tahoma</vt:lpstr>
      <vt:lpstr>Verdana</vt:lpstr>
      <vt:lpstr>Wingdings 2</vt:lpstr>
      <vt:lpstr>Wingdings 3</vt:lpstr>
      <vt:lpstr>Тема7</vt:lpstr>
      <vt:lpstr>1_Открытая</vt:lpstr>
      <vt:lpstr>2_Открытая</vt:lpstr>
      <vt:lpstr>Тема6</vt:lpstr>
      <vt:lpstr>1_Benutzerdefiniertes Design</vt:lpstr>
      <vt:lpstr>2_Benutzerdefiniertes Design</vt:lpstr>
      <vt:lpstr>3_Открытая</vt:lpstr>
      <vt:lpstr>4_Открытая</vt:lpstr>
      <vt:lpstr>Обсуждение типовых ошибок  и важных моментов при составлении Бизнес-плана субъектами инвестиционной деятельности</vt:lpstr>
      <vt:lpstr> Требование Постановления Кабинета Министров Республики Татарстан от 04.02.2016г. №61 </vt:lpstr>
      <vt:lpstr> Требование Постановления Кабинета Министров Республики Татарстан от 04.02.2016г. №61 </vt:lpstr>
      <vt:lpstr> Требование Постановления Кабинета Министров Республики Татарстан от 04.02.2016г. №61 </vt:lpstr>
      <vt:lpstr>Разделы бизнес-плана:</vt:lpstr>
      <vt:lpstr>11. ПРИЛОЖЕНИЕ</vt:lpstr>
      <vt:lpstr>11. ПРИЛОЖЕНИЕ</vt:lpstr>
      <vt:lpstr>Разработка раздела "10. ФИНАНСОВО-ЭКОНОМИЧЕСКОЕ ОБОСНОВАНИЕ"</vt:lpstr>
      <vt:lpstr>Разработка раздела "10. ФИНАНСОВО-ЭКОНОМИЧЕСКОЕ ОБОСНОВАНИЕ"</vt:lpstr>
      <vt:lpstr>Типовые замечания Министерства экономики Республики Татарстан</vt:lpstr>
      <vt:lpstr>Типовые замечания Министерства экономики Республики Татарстан</vt:lpstr>
      <vt:lpstr>Типовые замечания Министерства экономики Республики Татарстан</vt:lpstr>
      <vt:lpstr>Типовые замечания Министерства экономики Республики Татарстан</vt:lpstr>
      <vt:lpstr>Типовые замечания Министерства экономики Республики Татарстан</vt:lpstr>
      <vt:lpstr>Типовые замечания Министерства экономики Республики Татарстан</vt:lpstr>
      <vt:lpstr>Презентация PowerPoint</vt:lpstr>
    </vt:vector>
  </TitlesOfParts>
  <Company>МЭ РТ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tsarkova</dc:creator>
  <cp:lastModifiedBy>Г.В. Гилязова</cp:lastModifiedBy>
  <cp:revision>271</cp:revision>
  <dcterms:created xsi:type="dcterms:W3CDTF">2009-05-21T10:56:34Z</dcterms:created>
  <dcterms:modified xsi:type="dcterms:W3CDTF">2016-03-22T07:00:03Z</dcterms:modified>
</cp:coreProperties>
</file>