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gradFill flip="none" rotWithShape="1">
          <a:gsLst>
            <a:gs pos="0">
              <a:schemeClr val="accent2">
                <a:alpha val="22000"/>
              </a:schemeClr>
            </a:gs>
            <a:gs pos="13000">
              <a:schemeClr val="accent2">
                <a:lumMod val="60000"/>
                <a:lumOff val="40000"/>
                <a:alpha val="50000"/>
              </a:schemeClr>
            </a:gs>
            <a:gs pos="48000">
              <a:schemeClr val="accent2">
                <a:lumMod val="40000"/>
                <a:lumOff val="60000"/>
                <a:alpha val="45000"/>
              </a:schemeClr>
            </a:gs>
            <a:gs pos="84000">
              <a:schemeClr val="tx1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071538" y="1371600"/>
            <a:ext cx="7286676" cy="2628904"/>
          </a:xfrm>
          <a:prstGeom prst="rect">
            <a:avLst/>
          </a:prstGeom>
          <a:ln>
            <a:noFill/>
          </a:ln>
        </p:spPr>
        <p:txBody>
          <a:bodyPr vert="horz" tIns="0" rIns="18288" bIns="0" anchor="t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ctr" rtl="0">
              <a:spcBef>
                <a:spcPct val="0"/>
              </a:spcBef>
              <a:buNone/>
              <a:defRPr sz="4400" b="1">
                <a:ln>
                  <a:noFill/>
                </a:ln>
                <a:solidFill>
                  <a:schemeClr val="bg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1071538" y="4391044"/>
            <a:ext cx="7286676" cy="1752600"/>
          </a:xfrm>
        </p:spPr>
        <p:txBody>
          <a:bodyPr lIns="0" rIns="18288"/>
          <a:lstStyle>
            <a:lvl1pPr marL="0" marR="45720" indent="0" algn="r">
              <a:buNone/>
              <a:defRPr b="1" i="1"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352799" y="285728"/>
            <a:ext cx="933581" cy="784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88425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>
                <a:solidFill>
                  <a:prstClr val="black"/>
                </a:solidFill>
              </a:rPr>
              <a:pPr/>
              <a:t>10.02.2016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Заголовок 21"/>
          <p:cNvSpPr>
            <a:spLocks noGrp="1"/>
          </p:cNvSpPr>
          <p:nvPr>
            <p:ph type="title"/>
          </p:nvPr>
        </p:nvSpPr>
        <p:spPr>
          <a:xfrm>
            <a:off x="142844" y="71414"/>
            <a:ext cx="7215238" cy="990600"/>
          </a:xfrm>
          <a:prstGeom prst="rect">
            <a:avLst/>
          </a:prstGeom>
        </p:spPr>
        <p:txBody>
          <a:bodyPr vert="horz" tIns="0" anchor="t" anchorCtr="0">
            <a:no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777281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71414"/>
            <a:ext cx="7524000" cy="1143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92231" y="71415"/>
            <a:ext cx="68036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6868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33466" y="1500174"/>
            <a:ext cx="3888000" cy="514353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156" y="1500174"/>
            <a:ext cx="3888000" cy="514353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dirty="0" smtClean="0"/>
              <a:t>Образец текста</a:t>
            </a:r>
          </a:p>
          <a:p>
            <a:pPr lvl="1" eaLnBrk="1" latinLnBrk="0" hangingPunct="1"/>
            <a:r>
              <a:rPr lang="ru-RU" dirty="0" smtClean="0"/>
              <a:t>Второй уровень</a:t>
            </a:r>
          </a:p>
          <a:p>
            <a:pPr lvl="2" eaLnBrk="1" latinLnBrk="0" hangingPunct="1"/>
            <a:r>
              <a:rPr lang="ru-RU" dirty="0" smtClean="0"/>
              <a:t>Третий уровень</a:t>
            </a:r>
          </a:p>
          <a:p>
            <a:pPr lvl="3" eaLnBrk="1" latinLnBrk="0" hangingPunct="1"/>
            <a:r>
              <a:rPr lang="ru-RU" dirty="0" smtClean="0"/>
              <a:t>Четвертый уровень</a:t>
            </a:r>
          </a:p>
          <a:p>
            <a:pPr lvl="4" eaLnBrk="1" latinLnBrk="0" hangingPunct="1"/>
            <a:r>
              <a:rPr lang="ru-RU" dirty="0" smtClean="0"/>
              <a:t>Пятый уровень</a:t>
            </a:r>
            <a:endParaRPr kumimoji="0"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92231" y="71415"/>
            <a:ext cx="68036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785786" y="71414"/>
            <a:ext cx="7524000" cy="1143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3721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1190" y="1428736"/>
            <a:ext cx="3888000" cy="659352"/>
          </a:xfrm>
        </p:spPr>
        <p:txBody>
          <a:bodyPr lIns="45720" tIns="0" rIns="45720" bIns="0" anchor="t" anchorCtr="0">
            <a:noAutofit/>
          </a:bodyPr>
          <a:lstStyle>
            <a:lvl1pPr marL="0" indent="0" algn="ctr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113156" y="1428767"/>
            <a:ext cx="3888000" cy="654843"/>
          </a:xfrm>
        </p:spPr>
        <p:txBody>
          <a:bodyPr lIns="45720" tIns="0" rIns="45720" bIns="0" anchor="t" anchorCtr="0"/>
          <a:lstStyle>
            <a:lvl1pPr marL="0" indent="0" algn="ctr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1041190" y="2088088"/>
            <a:ext cx="3888000" cy="456010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13156" y="2083610"/>
            <a:ext cx="3888000" cy="456010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92231" y="71415"/>
            <a:ext cx="68036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785786" y="71414"/>
            <a:ext cx="7524000" cy="1143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8550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92231" y="71415"/>
            <a:ext cx="68036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785786" y="71414"/>
            <a:ext cx="7524000" cy="1143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5305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4420" y="981100"/>
            <a:ext cx="2743200" cy="1162050"/>
          </a:xfrm>
          <a:prstGeom prst="rect">
            <a:avLst/>
          </a:prstGeo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14420" y="2143148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000496" y="1533548"/>
            <a:ext cx="5000660" cy="51816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92231" y="71415"/>
            <a:ext cx="68036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3937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pic>
        <p:nvPicPr>
          <p:cNvPr id="19" name="Picture 2"/>
          <p:cNvPicPr>
            <a:picLocks noChangeAspect="1" noChangeArrowheads="1"/>
          </p:cNvPicPr>
          <p:nvPr userDrawn="1"/>
        </p:nvPicPr>
        <p:blipFill>
          <a:blip r:embed="rId2"/>
          <a:srcRect l="2978" t="1018" b="1290"/>
          <a:stretch>
            <a:fillRect/>
          </a:stretch>
        </p:blipFill>
        <p:spPr bwMode="auto">
          <a:xfrm rot="16200000">
            <a:off x="3985522" y="1699553"/>
            <a:ext cx="1172894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392231" y="71415"/>
            <a:ext cx="68036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35964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92231" y="71415"/>
            <a:ext cx="68036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785786" y="71414"/>
            <a:ext cx="7524000" cy="1143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9241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729309"/>
          </a:xfrm>
          <a:prstGeom prst="rect">
            <a:avLst/>
          </a:prstGeo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71538" y="914401"/>
            <a:ext cx="5405462" cy="5729309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92231" y="71415"/>
            <a:ext cx="68036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2561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1028704" y="1428736"/>
            <a:ext cx="7901014" cy="52149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 smtClean="0"/>
              <a:t>Образец текста</a:t>
            </a:r>
          </a:p>
          <a:p>
            <a:pPr lvl="1" eaLnBrk="1" latinLnBrk="0" hangingPunct="1"/>
            <a:r>
              <a:rPr kumimoji="0" lang="ru-RU" dirty="0" smtClean="0"/>
              <a:t>Второй уровень</a:t>
            </a:r>
          </a:p>
          <a:p>
            <a:pPr lvl="2" eaLnBrk="1" latinLnBrk="0" hangingPunct="1"/>
            <a:r>
              <a:rPr kumimoji="0" lang="ru-RU" dirty="0" smtClean="0"/>
              <a:t>Третий уровень</a:t>
            </a:r>
          </a:p>
          <a:p>
            <a:pPr lvl="3" eaLnBrk="1" latinLnBrk="0" hangingPunct="1"/>
            <a:r>
              <a:rPr kumimoji="0" lang="ru-RU" dirty="0" smtClean="0"/>
              <a:t>Четвертый уровень</a:t>
            </a:r>
          </a:p>
          <a:p>
            <a:pPr lvl="4" eaLnBrk="1" latinLnBrk="0" hangingPunct="1"/>
            <a:r>
              <a:rPr kumimoji="0" lang="ru-RU" dirty="0" smtClean="0"/>
              <a:t>Пятый уровень</a:t>
            </a:r>
            <a:endParaRPr kumimoji="0"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2"/>
          <a:srcRect l="2978" t="1018" b="1290"/>
          <a:stretch>
            <a:fillRect/>
          </a:stretch>
        </p:blipFill>
        <p:spPr bwMode="auto">
          <a:xfrm>
            <a:off x="0" y="0"/>
            <a:ext cx="117289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512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rtl="0" eaLnBrk="1" latinLnBrk="0" hangingPunct="1">
        <a:spcBef>
          <a:spcPct val="0"/>
        </a:spcBef>
        <a:buNone/>
        <a:defRPr kumimoji="0" sz="3600" b="1" kern="1200">
          <a:ln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Сравнение условий реализации проектов в </a:t>
            </a:r>
            <a:r>
              <a:rPr lang="ru-RU" dirty="0" err="1" smtClean="0"/>
              <a:t>ТОСЭР</a:t>
            </a:r>
            <a:r>
              <a:rPr lang="ru-RU" dirty="0" smtClean="0"/>
              <a:t> и </a:t>
            </a:r>
            <a:r>
              <a:rPr lang="ru-RU" dirty="0" err="1" smtClean="0"/>
              <a:t>ОЭЗ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981268"/>
              </p:ext>
            </p:extLst>
          </p:nvPr>
        </p:nvGraphicFramePr>
        <p:xfrm>
          <a:off x="971600" y="1124744"/>
          <a:ext cx="8171520" cy="571096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584000"/>
                <a:gridCol w="1943520"/>
                <a:gridCol w="2556000"/>
                <a:gridCol w="2088000"/>
              </a:tblGrid>
              <a:tr h="181916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Обычный режим налогообложения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Территории опережающего развития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Особые экономические зоны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 anchor="ctr"/>
                </a:tc>
              </a:tr>
              <a:tr h="303194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порядок возмещения НДС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стандартный </a:t>
                      </a:r>
                      <a:r>
                        <a:rPr lang="ru-RU" sz="1400" dirty="0" smtClean="0">
                          <a:effectLst/>
                        </a:rPr>
                        <a:t>(после </a:t>
                      </a:r>
                      <a:r>
                        <a:rPr lang="ru-RU" sz="1400" dirty="0">
                          <a:effectLst/>
                        </a:rPr>
                        <a:t>камеральной проверки)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заявительный </a:t>
                      </a:r>
                      <a:endParaRPr lang="ru-RU" sz="1600" dirty="0" smtClean="0">
                        <a:effectLst/>
                      </a:endParaRP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(до </a:t>
                      </a:r>
                      <a:r>
                        <a:rPr lang="ru-RU" sz="1400" dirty="0">
                          <a:effectLst/>
                        </a:rPr>
                        <a:t>завершения камеральной проверки)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424472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ставка федеральной части налога </a:t>
                      </a:r>
                      <a:r>
                        <a:rPr lang="ru-RU" sz="1600" dirty="0">
                          <a:effectLst/>
                        </a:rPr>
                        <a:t>на </a:t>
                      </a:r>
                      <a:r>
                        <a:rPr lang="ru-RU" sz="1600" dirty="0" smtClean="0">
                          <a:effectLst/>
                        </a:rPr>
                        <a:t>прибыль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2%</a:t>
                      </a:r>
                      <a:endParaRPr lang="ru-RU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0%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первые пять лет после получения прибыли </a:t>
                      </a:r>
                      <a:r>
                        <a:rPr lang="ru-RU" sz="1400" dirty="0">
                          <a:effectLst/>
                        </a:rPr>
                        <a:t>от деятельности в рамках </a:t>
                      </a:r>
                      <a:r>
                        <a:rPr lang="ru-RU" sz="1400" dirty="0" err="1" smtClean="0">
                          <a:effectLst/>
                        </a:rPr>
                        <a:t>ТОСЭР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2%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545749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ставка региональной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части налога на прибыль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18%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(может быть снижена до 13,5%)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1-5 годы – не более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6-10 годы – </a:t>
                      </a:r>
                      <a:r>
                        <a:rPr lang="ru-RU" sz="1600" dirty="0">
                          <a:effectLst/>
                        </a:rPr>
                        <a:t>не менее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10%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1-5 годы </a:t>
                      </a:r>
                      <a:r>
                        <a:rPr lang="ru-RU" sz="1600" dirty="0" smtClean="0">
                          <a:effectLst/>
                        </a:rPr>
                        <a:t>–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6-10 годы –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 2055 года –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13,5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242555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земельный </a:t>
                      </a:r>
                      <a:r>
                        <a:rPr lang="ru-RU" sz="1600" dirty="0">
                          <a:effectLst/>
                        </a:rPr>
                        <a:t>налог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1,5</a:t>
                      </a:r>
                      <a:r>
                        <a:rPr lang="ru-RU" sz="1600" b="1" dirty="0" smtClean="0">
                          <a:effectLst/>
                        </a:rPr>
                        <a:t>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(может быть </a:t>
                      </a:r>
                      <a:r>
                        <a:rPr lang="ru-RU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снижена)</a:t>
                      </a:r>
                      <a:endParaRPr lang="ru-RU" sz="16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определяется субъектом</a:t>
                      </a:r>
                      <a:endParaRPr lang="ru-RU" sz="16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0%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течение 10 лет с момента появления налоговой базы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242555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налог </a:t>
                      </a:r>
                      <a:r>
                        <a:rPr lang="ru-RU" sz="1600" dirty="0">
                          <a:effectLst/>
                        </a:rPr>
                        <a:t>на имущество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2,2</a:t>
                      </a:r>
                      <a:r>
                        <a:rPr lang="ru-RU" sz="1600" b="1" dirty="0" smtClean="0">
                          <a:effectLst/>
                        </a:rPr>
                        <a:t>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(может быть </a:t>
                      </a:r>
                      <a:r>
                        <a:rPr lang="ru-RU" sz="16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снижена)</a:t>
                      </a: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определяется субъектом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0%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течение 10 лет с момента появления налоговой базы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242555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транспортный </a:t>
                      </a:r>
                      <a:r>
                        <a:rPr lang="ru-RU" sz="1600" dirty="0">
                          <a:effectLst/>
                        </a:rPr>
                        <a:t>налог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8-250 руб.</a:t>
                      </a:r>
                      <a:endParaRPr lang="ru-RU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течение 10 лет с момента появления налоговой базы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67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Сравнение условий реализации проектов в </a:t>
            </a:r>
            <a:r>
              <a:rPr lang="ru-RU" dirty="0" err="1"/>
              <a:t>ТОСЭР</a:t>
            </a:r>
            <a:r>
              <a:rPr lang="ru-RU" dirty="0"/>
              <a:t> и </a:t>
            </a:r>
            <a:r>
              <a:rPr lang="ru-RU" dirty="0" err="1"/>
              <a:t>ОЭЗ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0587085"/>
              </p:ext>
            </p:extLst>
          </p:nvPr>
        </p:nvGraphicFramePr>
        <p:xfrm>
          <a:off x="971600" y="1124744"/>
          <a:ext cx="8171520" cy="508176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584000"/>
                <a:gridCol w="1943520"/>
                <a:gridCol w="2556000"/>
                <a:gridCol w="2088000"/>
              </a:tblGrid>
              <a:tr h="181916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Обычный режим налогообложения</a:t>
                      </a:r>
                      <a:endParaRPr lang="ru-RU" sz="16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Территории опережающего развития</a:t>
                      </a:r>
                      <a:endParaRPr lang="ru-RU" sz="16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Особые экономические зоны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 anchor="ctr"/>
                </a:tc>
              </a:tr>
              <a:tr h="606388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взносы </a:t>
                      </a:r>
                      <a:r>
                        <a:rPr lang="ru-RU" sz="1600" dirty="0">
                          <a:effectLst/>
                        </a:rPr>
                        <a:t>в Пенсионный </a:t>
                      </a:r>
                      <a:r>
                        <a:rPr lang="ru-RU" sz="1600" dirty="0" smtClean="0">
                          <a:effectLst/>
                        </a:rPr>
                        <a:t>фонд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2016-2018 годы –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effectLst/>
                        </a:rPr>
                        <a:t>22%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с </a:t>
                      </a:r>
                      <a:r>
                        <a:rPr lang="ru-RU" sz="1600" dirty="0">
                          <a:effectLst/>
                        </a:rPr>
                        <a:t>2019 </a:t>
                      </a:r>
                      <a:r>
                        <a:rPr lang="ru-RU" sz="1600" dirty="0" smtClean="0">
                          <a:effectLst/>
                        </a:rPr>
                        <a:t>года – </a:t>
                      </a:r>
                      <a:r>
                        <a:rPr lang="ru-RU" sz="1600" b="1" dirty="0" smtClean="0">
                          <a:effectLst/>
                        </a:rPr>
                        <a:t>26%</a:t>
                      </a:r>
                      <a:endParaRPr lang="ru-RU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6,0%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течение 10 лет со дня получения ими статуса </a:t>
                      </a:r>
                      <a:r>
                        <a:rPr lang="ru-RU" sz="1600" dirty="0" smtClean="0">
                          <a:effectLst/>
                        </a:rPr>
                        <a:t>резидента</a:t>
                      </a:r>
                      <a:endParaRPr lang="ru-RU" sz="1600" dirty="0">
                        <a:effectLst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для резидентов, занимающихся технико-внедренческой деятельностью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2016-2017 годы –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8%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в </a:t>
                      </a:r>
                      <a:r>
                        <a:rPr lang="ru-RU" sz="1600" dirty="0">
                          <a:effectLst/>
                        </a:rPr>
                        <a:t>2018 </a:t>
                      </a:r>
                      <a:r>
                        <a:rPr lang="ru-RU" sz="1600" dirty="0" smtClean="0">
                          <a:effectLst/>
                        </a:rPr>
                        <a:t>году –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13%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в </a:t>
                      </a:r>
                      <a:r>
                        <a:rPr lang="ru-RU" sz="1600" dirty="0">
                          <a:effectLst/>
                        </a:rPr>
                        <a:t>2019 </a:t>
                      </a:r>
                      <a:r>
                        <a:rPr lang="ru-RU" sz="1600" dirty="0" smtClean="0">
                          <a:effectLst/>
                        </a:rPr>
                        <a:t>году –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20%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545749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взносы </a:t>
                      </a:r>
                      <a:r>
                        <a:rPr lang="ru-RU" sz="1600" dirty="0">
                          <a:effectLst/>
                        </a:rPr>
                        <a:t>в Фонд социального </a:t>
                      </a:r>
                      <a:r>
                        <a:rPr lang="ru-RU" sz="1600" dirty="0" smtClean="0">
                          <a:effectLst/>
                        </a:rPr>
                        <a:t>страхования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2,9%</a:t>
                      </a:r>
                      <a:endParaRPr lang="ru-RU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1,5%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течение 10 лет со дня получения ими статуса резидента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для резидентов, занимающихся технико-внедренческой деятельностью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2016-2017 годы – </a:t>
                      </a:r>
                    </a:p>
                    <a:p>
                      <a:pPr indent="0" algn="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2,0%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с </a:t>
                      </a:r>
                      <a:r>
                        <a:rPr lang="ru-RU" sz="1600" dirty="0">
                          <a:effectLst/>
                        </a:rPr>
                        <a:t>2018 </a:t>
                      </a:r>
                      <a:r>
                        <a:rPr lang="ru-RU" sz="1600" dirty="0" smtClean="0">
                          <a:effectLst/>
                        </a:rPr>
                        <a:t>года –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2,9%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485110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взносы </a:t>
                      </a:r>
                      <a:r>
                        <a:rPr lang="ru-RU" sz="1600" dirty="0">
                          <a:effectLst/>
                        </a:rPr>
                        <a:t>в Федеральный фонд обязательного медицинского страхования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5,1%</a:t>
                      </a:r>
                      <a:endParaRPr lang="ru-RU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0,1%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течение 10 лет со дня получения ими статуса резидента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для резидентов, занимающихся технико-внедренческой </a:t>
                      </a:r>
                      <a:r>
                        <a:rPr lang="ru-RU" sz="1400" dirty="0" smtClean="0">
                          <a:effectLst/>
                        </a:rPr>
                        <a:t>деятельностью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2016-2017 годы – </a:t>
                      </a:r>
                    </a:p>
                    <a:p>
                      <a:pPr indent="0" algn="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4,0%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с </a:t>
                      </a:r>
                      <a:r>
                        <a:rPr lang="ru-RU" sz="1600" dirty="0">
                          <a:effectLst/>
                        </a:rPr>
                        <a:t>2018 </a:t>
                      </a:r>
                      <a:r>
                        <a:rPr lang="ru-RU" sz="1600" dirty="0" smtClean="0">
                          <a:effectLst/>
                        </a:rPr>
                        <a:t>года –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5,1%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887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Сравнение условий реализации проектов в </a:t>
            </a:r>
            <a:r>
              <a:rPr lang="ru-RU" dirty="0" err="1"/>
              <a:t>ТОСЭР</a:t>
            </a:r>
            <a:r>
              <a:rPr lang="ru-RU" dirty="0"/>
              <a:t> и </a:t>
            </a:r>
            <a:r>
              <a:rPr lang="ru-RU" dirty="0" err="1"/>
              <a:t>ОЭЗ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8781395"/>
              </p:ext>
            </p:extLst>
          </p:nvPr>
        </p:nvGraphicFramePr>
        <p:xfrm>
          <a:off x="971600" y="1124744"/>
          <a:ext cx="8171520" cy="563040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584000"/>
                <a:gridCol w="1943520"/>
                <a:gridCol w="2556000"/>
                <a:gridCol w="2088000"/>
              </a:tblGrid>
              <a:tr h="181916"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Обычный режим налогообложения</a:t>
                      </a:r>
                      <a:endParaRPr lang="ru-RU" sz="16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Территории опережающего развития</a:t>
                      </a:r>
                      <a:endParaRPr lang="ru-RU" sz="16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Особые экономические зоны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485110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таможенный </a:t>
                      </a:r>
                      <a:r>
                        <a:rPr lang="ru-RU" sz="1600" dirty="0">
                          <a:effectLst/>
                        </a:rPr>
                        <a:t>режим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общий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свободная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таможенная зона: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НДС на импорт – 0</a:t>
                      </a:r>
                      <a:r>
                        <a:rPr lang="ru-RU" sz="1600" dirty="0" smtClean="0">
                          <a:effectLst/>
                        </a:rPr>
                        <a:t>%,</a:t>
                      </a:r>
                      <a:endParaRPr lang="ru-RU" sz="1600" dirty="0">
                        <a:effectLst/>
                      </a:endParaRP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ввозные таможенные пошлины – 0</a:t>
                      </a:r>
                      <a:r>
                        <a:rPr lang="ru-RU" sz="1600" dirty="0" smtClean="0">
                          <a:effectLst/>
                        </a:rPr>
                        <a:t>%,</a:t>
                      </a:r>
                      <a:endParaRPr lang="ru-RU" sz="1600" dirty="0">
                        <a:effectLst/>
                      </a:endParaRP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без применения мер нетарифного </a:t>
                      </a:r>
                      <a:r>
                        <a:rPr lang="ru-RU" sz="1600" dirty="0" smtClean="0">
                          <a:effectLst/>
                        </a:rPr>
                        <a:t>регулирования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не применяется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для моногородов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свободная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таможенная зона: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НДС на импорт – 0</a:t>
                      </a:r>
                      <a:r>
                        <a:rPr lang="ru-RU" sz="1600" dirty="0" smtClean="0">
                          <a:effectLst/>
                        </a:rPr>
                        <a:t>%,</a:t>
                      </a:r>
                      <a:endParaRPr lang="ru-RU" sz="1600" dirty="0">
                        <a:effectLst/>
                      </a:endParaRP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ввозные таможенные пошлины – </a:t>
                      </a:r>
                      <a:r>
                        <a:rPr lang="ru-RU" sz="1600">
                          <a:effectLst/>
                        </a:rPr>
                        <a:t>0</a:t>
                      </a:r>
                      <a:r>
                        <a:rPr lang="ru-RU" sz="1600" smtClean="0">
                          <a:effectLst/>
                        </a:rPr>
                        <a:t>%,</a:t>
                      </a:r>
                      <a:endParaRPr lang="ru-RU" sz="1600" dirty="0">
                        <a:effectLst/>
                      </a:endParaRP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без применения мер нетарифного регулирования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485110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минимальный </a:t>
                      </a:r>
                      <a:r>
                        <a:rPr lang="ru-RU" sz="1600" dirty="0">
                          <a:effectLst/>
                        </a:rPr>
                        <a:t>объем капитальных вложений в инвестиционный проект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50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</a:rPr>
                        <a:t>млн.руб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(в т.ч. 5 </a:t>
                      </a:r>
                      <a:r>
                        <a:rPr lang="ru-RU" sz="1600" dirty="0" err="1">
                          <a:effectLst/>
                        </a:rPr>
                        <a:t>млн.руб</a:t>
                      </a:r>
                      <a:r>
                        <a:rPr lang="ru-RU" sz="1600" dirty="0">
                          <a:effectLst/>
                        </a:rPr>
                        <a:t>. – в течение первого года после получения статуса резидента)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120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</a:rPr>
                        <a:t>млн.руб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(за исключением нематериальных активов, в т.ч. 40 </a:t>
                      </a:r>
                      <a:r>
                        <a:rPr lang="ru-RU" sz="1600" dirty="0" err="1">
                          <a:effectLst/>
                        </a:rPr>
                        <a:t>млн.руб</a:t>
                      </a:r>
                      <a:r>
                        <a:rPr lang="ru-RU" sz="1600" dirty="0">
                          <a:effectLst/>
                        </a:rPr>
                        <a:t>. – в течение первых 3-х лет после получения статуса резидента)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  <a:tr h="303194"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минимальное </a:t>
                      </a:r>
                      <a:r>
                        <a:rPr lang="ru-RU" sz="1600" dirty="0">
                          <a:effectLst/>
                        </a:rPr>
                        <a:t>количество новых </a:t>
                      </a:r>
                      <a:r>
                        <a:rPr lang="ru-RU" sz="1600" dirty="0" smtClean="0">
                          <a:effectLst/>
                        </a:rPr>
                        <a:t>рабочих </a:t>
                      </a:r>
                      <a:r>
                        <a:rPr lang="ru-RU" sz="1600" dirty="0">
                          <a:effectLst/>
                        </a:rPr>
                        <a:t>мест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30 ед.</a:t>
                      </a:r>
                    </a:p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(в т.ч. 20 ед. – в течение </a:t>
                      </a:r>
                      <a:r>
                        <a:rPr lang="ru-RU" sz="1600" dirty="0" smtClean="0">
                          <a:effectLst/>
                        </a:rPr>
                        <a:t>1года </a:t>
                      </a:r>
                      <a:r>
                        <a:rPr lang="ru-RU" sz="1600" dirty="0">
                          <a:effectLst/>
                        </a:rPr>
                        <a:t>после получения статуса резидента)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-</a:t>
                      </a:r>
                      <a:endParaRPr lang="ru-RU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800" marR="46800" marT="18000" marB="1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7505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Теплая осень (Лиля)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3C95B"/>
      </a:accent1>
      <a:accent2>
        <a:srgbClr val="F7C037"/>
      </a:accent2>
      <a:accent3>
        <a:srgbClr val="2393CB"/>
      </a:accent3>
      <a:accent4>
        <a:srgbClr val="CB057B"/>
      </a:accent4>
      <a:accent5>
        <a:srgbClr val="6666FF"/>
      </a:accent5>
      <a:accent6>
        <a:srgbClr val="AD67AA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445</Words>
  <Application>Microsoft Office PowerPoint</Application>
  <PresentationFormat>Экран (4:3)</PresentationFormat>
  <Paragraphs>98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Сравнение условий реализации проектов в ТОСЭР и ОЭЗ</vt:lpstr>
      <vt:lpstr>Сравнение условий реализации проектов в ТОСЭР и ОЭЗ</vt:lpstr>
      <vt:lpstr>Сравнение условий реализации проектов в ТОСЭР и ОЭЗ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Сравнение налоговых режимов ТОСЭР и ОЭЗ</dc:title>
  <dc:creator>Пылаева Евгения Артуровна</dc:creator>
  <cp:lastModifiedBy>Пылаева Евгения Артуровна</cp:lastModifiedBy>
  <cp:revision>4</cp:revision>
  <dcterms:created xsi:type="dcterms:W3CDTF">2016-02-09T08:13:58Z</dcterms:created>
  <dcterms:modified xsi:type="dcterms:W3CDTF">2016-02-10T10:45:02Z</dcterms:modified>
</cp:coreProperties>
</file>